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handoutMasterIdLst>
    <p:handoutMasterId r:id="rId44"/>
  </p:handoutMasterIdLst>
  <p:sldIdLst>
    <p:sldId id="381" r:id="rId2"/>
    <p:sldId id="372" r:id="rId3"/>
    <p:sldId id="340" r:id="rId4"/>
    <p:sldId id="316" r:id="rId5"/>
    <p:sldId id="317" r:id="rId6"/>
    <p:sldId id="314" r:id="rId7"/>
    <p:sldId id="315" r:id="rId8"/>
    <p:sldId id="257" r:id="rId9"/>
    <p:sldId id="380" r:id="rId10"/>
    <p:sldId id="258" r:id="rId11"/>
    <p:sldId id="259" r:id="rId12"/>
    <p:sldId id="260" r:id="rId13"/>
    <p:sldId id="341" r:id="rId14"/>
    <p:sldId id="334" r:id="rId15"/>
    <p:sldId id="336" r:id="rId16"/>
    <p:sldId id="335" r:id="rId17"/>
    <p:sldId id="349" r:id="rId18"/>
    <p:sldId id="333" r:id="rId19"/>
    <p:sldId id="262" r:id="rId20"/>
    <p:sldId id="322" r:id="rId21"/>
    <p:sldId id="379" r:id="rId22"/>
    <p:sldId id="330" r:id="rId23"/>
    <p:sldId id="308" r:id="rId24"/>
    <p:sldId id="270" r:id="rId25"/>
    <p:sldId id="339" r:id="rId26"/>
    <p:sldId id="328" r:id="rId27"/>
    <p:sldId id="378" r:id="rId28"/>
    <p:sldId id="350" r:id="rId29"/>
    <p:sldId id="354" r:id="rId30"/>
    <p:sldId id="355" r:id="rId31"/>
    <p:sldId id="357" r:id="rId32"/>
    <p:sldId id="358" r:id="rId33"/>
    <p:sldId id="359" r:id="rId34"/>
    <p:sldId id="307" r:id="rId35"/>
    <p:sldId id="296" r:id="rId36"/>
    <p:sldId id="297" r:id="rId37"/>
    <p:sldId id="373" r:id="rId38"/>
    <p:sldId id="363" r:id="rId39"/>
    <p:sldId id="361" r:id="rId40"/>
    <p:sldId id="367" r:id="rId41"/>
    <p:sldId id="364" r:id="rId42"/>
  </p:sldIdLst>
  <p:sldSz cx="12801600" cy="9601200" type="A3"/>
  <p:notesSz cx="6797675" cy="9926638"/>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610810" algn="l" rtl="0" fontAlgn="base">
      <a:spcBef>
        <a:spcPct val="0"/>
      </a:spcBef>
      <a:spcAft>
        <a:spcPct val="0"/>
      </a:spcAft>
      <a:defRPr kern="1200">
        <a:solidFill>
          <a:schemeClr val="tx1"/>
        </a:solidFill>
        <a:latin typeface="Arial" charset="0"/>
        <a:ea typeface="+mn-ea"/>
        <a:cs typeface="Arial" charset="0"/>
      </a:defRPr>
    </a:lvl2pPr>
    <a:lvl3pPr marL="1221619" algn="l" rtl="0" fontAlgn="base">
      <a:spcBef>
        <a:spcPct val="0"/>
      </a:spcBef>
      <a:spcAft>
        <a:spcPct val="0"/>
      </a:spcAft>
      <a:defRPr kern="1200">
        <a:solidFill>
          <a:schemeClr val="tx1"/>
        </a:solidFill>
        <a:latin typeface="Arial" charset="0"/>
        <a:ea typeface="+mn-ea"/>
        <a:cs typeface="Arial" charset="0"/>
      </a:defRPr>
    </a:lvl3pPr>
    <a:lvl4pPr marL="1832429" algn="l" rtl="0" fontAlgn="base">
      <a:spcBef>
        <a:spcPct val="0"/>
      </a:spcBef>
      <a:spcAft>
        <a:spcPct val="0"/>
      </a:spcAft>
      <a:defRPr kern="1200">
        <a:solidFill>
          <a:schemeClr val="tx1"/>
        </a:solidFill>
        <a:latin typeface="Arial" charset="0"/>
        <a:ea typeface="+mn-ea"/>
        <a:cs typeface="Arial" charset="0"/>
      </a:defRPr>
    </a:lvl4pPr>
    <a:lvl5pPr marL="2443239" algn="l" rtl="0" fontAlgn="base">
      <a:spcBef>
        <a:spcPct val="0"/>
      </a:spcBef>
      <a:spcAft>
        <a:spcPct val="0"/>
      </a:spcAft>
      <a:defRPr kern="1200">
        <a:solidFill>
          <a:schemeClr val="tx1"/>
        </a:solidFill>
        <a:latin typeface="Arial" charset="0"/>
        <a:ea typeface="+mn-ea"/>
        <a:cs typeface="Arial" charset="0"/>
      </a:defRPr>
    </a:lvl5pPr>
    <a:lvl6pPr marL="3054048" algn="l" defTabSz="1221619" rtl="0" eaLnBrk="1" latinLnBrk="0" hangingPunct="1">
      <a:defRPr kern="1200">
        <a:solidFill>
          <a:schemeClr val="tx1"/>
        </a:solidFill>
        <a:latin typeface="Arial" charset="0"/>
        <a:ea typeface="+mn-ea"/>
        <a:cs typeface="Arial" charset="0"/>
      </a:defRPr>
    </a:lvl6pPr>
    <a:lvl7pPr marL="3664858" algn="l" defTabSz="1221619" rtl="0" eaLnBrk="1" latinLnBrk="0" hangingPunct="1">
      <a:defRPr kern="1200">
        <a:solidFill>
          <a:schemeClr val="tx1"/>
        </a:solidFill>
        <a:latin typeface="Arial" charset="0"/>
        <a:ea typeface="+mn-ea"/>
        <a:cs typeface="Arial" charset="0"/>
      </a:defRPr>
    </a:lvl7pPr>
    <a:lvl8pPr marL="4275669" algn="l" defTabSz="1221619" rtl="0" eaLnBrk="1" latinLnBrk="0" hangingPunct="1">
      <a:defRPr kern="1200">
        <a:solidFill>
          <a:schemeClr val="tx1"/>
        </a:solidFill>
        <a:latin typeface="Arial" charset="0"/>
        <a:ea typeface="+mn-ea"/>
        <a:cs typeface="Arial" charset="0"/>
      </a:defRPr>
    </a:lvl8pPr>
    <a:lvl9pPr marL="4886477" algn="l" defTabSz="1221619"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xmlns="">
        <p15:guide id="1" orient="horz" pos="3024">
          <p15:clr>
            <a:srgbClr val="A4A3A4"/>
          </p15:clr>
        </p15:guide>
        <p15:guide id="2" pos="403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0D0D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11" autoAdjust="0"/>
    <p:restoredTop sz="98767" autoAdjust="0"/>
  </p:normalViewPr>
  <p:slideViewPr>
    <p:cSldViewPr>
      <p:cViewPr varScale="1">
        <p:scale>
          <a:sx n="82" d="100"/>
          <a:sy n="82" d="100"/>
        </p:scale>
        <p:origin x="-1560" y="-96"/>
      </p:cViewPr>
      <p:guideLst>
        <p:guide orient="horz" pos="3024"/>
        <p:guide pos="403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400" cy="496809"/>
          </a:xfrm>
          <a:prstGeom prst="rect">
            <a:avLst/>
          </a:prstGeom>
        </p:spPr>
        <p:txBody>
          <a:bodyPr vert="horz" lIns="91402" tIns="45701" rIns="91402" bIns="45701" rtlCol="0"/>
          <a:lstStyle>
            <a:lvl1pPr algn="l">
              <a:defRPr sz="1200"/>
            </a:lvl1pPr>
          </a:lstStyle>
          <a:p>
            <a:endParaRPr lang="en-IN"/>
          </a:p>
        </p:txBody>
      </p:sp>
      <p:sp>
        <p:nvSpPr>
          <p:cNvPr id="3" name="Date Placeholder 2"/>
          <p:cNvSpPr>
            <a:spLocks noGrp="1"/>
          </p:cNvSpPr>
          <p:nvPr>
            <p:ph type="dt" sz="quarter" idx="1"/>
          </p:nvPr>
        </p:nvSpPr>
        <p:spPr>
          <a:xfrm>
            <a:off x="3849688" y="0"/>
            <a:ext cx="2946400" cy="496809"/>
          </a:xfrm>
          <a:prstGeom prst="rect">
            <a:avLst/>
          </a:prstGeom>
        </p:spPr>
        <p:txBody>
          <a:bodyPr vert="horz" lIns="91402" tIns="45701" rIns="91402" bIns="45701" rtlCol="0"/>
          <a:lstStyle>
            <a:lvl1pPr algn="r">
              <a:defRPr sz="1200"/>
            </a:lvl1pPr>
          </a:lstStyle>
          <a:p>
            <a:fld id="{180C4972-0B84-4459-990D-C3254F5C784E}" type="datetimeFigureOut">
              <a:rPr lang="en-US" smtClean="0"/>
              <a:pPr/>
              <a:t>4/1/2022</a:t>
            </a:fld>
            <a:endParaRPr lang="en-IN"/>
          </a:p>
        </p:txBody>
      </p:sp>
      <p:sp>
        <p:nvSpPr>
          <p:cNvPr id="4" name="Footer Placeholder 3"/>
          <p:cNvSpPr>
            <a:spLocks noGrp="1"/>
          </p:cNvSpPr>
          <p:nvPr>
            <p:ph type="ftr" sz="quarter" idx="2"/>
          </p:nvPr>
        </p:nvSpPr>
        <p:spPr>
          <a:xfrm>
            <a:off x="0" y="9428243"/>
            <a:ext cx="2946400" cy="496809"/>
          </a:xfrm>
          <a:prstGeom prst="rect">
            <a:avLst/>
          </a:prstGeom>
        </p:spPr>
        <p:txBody>
          <a:bodyPr vert="horz" lIns="91402" tIns="45701" rIns="91402" bIns="45701" rtlCol="0" anchor="b"/>
          <a:lstStyle>
            <a:lvl1pPr algn="l">
              <a:defRPr sz="1200"/>
            </a:lvl1pPr>
          </a:lstStyle>
          <a:p>
            <a:endParaRPr lang="en-IN"/>
          </a:p>
        </p:txBody>
      </p:sp>
      <p:sp>
        <p:nvSpPr>
          <p:cNvPr id="5" name="Slide Number Placeholder 4"/>
          <p:cNvSpPr>
            <a:spLocks noGrp="1"/>
          </p:cNvSpPr>
          <p:nvPr>
            <p:ph type="sldNum" sz="quarter" idx="3"/>
          </p:nvPr>
        </p:nvSpPr>
        <p:spPr>
          <a:xfrm>
            <a:off x="3849688" y="9428243"/>
            <a:ext cx="2946400" cy="496809"/>
          </a:xfrm>
          <a:prstGeom prst="rect">
            <a:avLst/>
          </a:prstGeom>
        </p:spPr>
        <p:txBody>
          <a:bodyPr vert="horz" lIns="91402" tIns="45701" rIns="91402" bIns="45701" rtlCol="0" anchor="b"/>
          <a:lstStyle>
            <a:lvl1pPr algn="r">
              <a:defRPr sz="1200"/>
            </a:lvl1pPr>
          </a:lstStyle>
          <a:p>
            <a:fld id="{5865AA88-4FF8-41B8-974C-FFA35E4AA6DE}" type="slidenum">
              <a:rPr lang="en-IN" smtClean="0"/>
              <a:pPr/>
              <a:t>‹#›</a:t>
            </a:fld>
            <a:endParaRPr lang="en-IN"/>
          </a:p>
        </p:txBody>
      </p:sp>
    </p:spTree>
    <p:extLst>
      <p:ext uri="{BB962C8B-B14F-4D97-AF65-F5344CB8AC3E}">
        <p14:creationId xmlns:p14="http://schemas.microsoft.com/office/powerpoint/2010/main" val="237388927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jpeg>
</file>

<file path=ppt/media/image14.jpeg>
</file>

<file path=ppt/media/image15.jpeg>
</file>

<file path=ppt/media/image16.jpg>
</file>

<file path=ppt/media/image17.jpg>
</file>

<file path=ppt/media/image18.jpg>
</file>

<file path=ppt/media/image19.jpg>
</file>

<file path=ppt/media/image2.jpeg>
</file>

<file path=ppt/media/image20.jpg>
</file>

<file path=ppt/media/image21.jpg>
</file>

<file path=ppt/media/image22.jpg>
</file>

<file path=ppt/media/image23.jpg>
</file>

<file path=ppt/media/image24.jpg>
</file>

<file path=ppt/media/image25.jp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g>
</file>

<file path=ppt/media/image4.PNG>
</file>

<file path=ppt/media/image40.jp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51.jpeg>
</file>

<file path=ppt/media/image52.jpeg>
</file>

<file path=ppt/media/image53.jpeg>
</file>

<file path=ppt/media/image54.jpeg>
</file>

<file path=ppt/media/image55.jpeg>
</file>

<file path=ppt/media/image56.jpg>
</file>

<file path=ppt/media/image57.jpg>
</file>

<file path=ppt/media/image58.jpg>
</file>

<file path=ppt/media/image59.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400" cy="496809"/>
          </a:xfrm>
          <a:prstGeom prst="rect">
            <a:avLst/>
          </a:prstGeom>
        </p:spPr>
        <p:txBody>
          <a:bodyPr vert="horz" lIns="91402" tIns="45701" rIns="91402" bIns="45701" rtlCol="0"/>
          <a:lstStyle>
            <a:lvl1pPr algn="l">
              <a:defRPr sz="1200"/>
            </a:lvl1pPr>
          </a:lstStyle>
          <a:p>
            <a:endParaRPr lang="en-IN"/>
          </a:p>
        </p:txBody>
      </p:sp>
      <p:sp>
        <p:nvSpPr>
          <p:cNvPr id="3" name="Date Placeholder 2"/>
          <p:cNvSpPr>
            <a:spLocks noGrp="1"/>
          </p:cNvSpPr>
          <p:nvPr>
            <p:ph type="dt" idx="1"/>
          </p:nvPr>
        </p:nvSpPr>
        <p:spPr>
          <a:xfrm>
            <a:off x="3849688" y="0"/>
            <a:ext cx="2946400" cy="496809"/>
          </a:xfrm>
          <a:prstGeom prst="rect">
            <a:avLst/>
          </a:prstGeom>
        </p:spPr>
        <p:txBody>
          <a:bodyPr vert="horz" lIns="91402" tIns="45701" rIns="91402" bIns="45701" rtlCol="0"/>
          <a:lstStyle>
            <a:lvl1pPr algn="r">
              <a:defRPr sz="1200"/>
            </a:lvl1pPr>
          </a:lstStyle>
          <a:p>
            <a:fld id="{4320EF91-DC60-4FF0-9556-4E11C43AB830}" type="datetimeFigureOut">
              <a:rPr lang="en-US" smtClean="0"/>
              <a:pPr/>
              <a:t>4/1/2022</a:t>
            </a:fld>
            <a:endParaRPr lang="en-IN"/>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02" tIns="45701" rIns="91402" bIns="45701" rtlCol="0" anchor="ctr"/>
          <a:lstStyle/>
          <a:p>
            <a:endParaRPr lang="en-IN"/>
          </a:p>
        </p:txBody>
      </p:sp>
      <p:sp>
        <p:nvSpPr>
          <p:cNvPr id="5" name="Notes Placeholder 4"/>
          <p:cNvSpPr>
            <a:spLocks noGrp="1"/>
          </p:cNvSpPr>
          <p:nvPr>
            <p:ph type="body" sz="quarter" idx="3"/>
          </p:nvPr>
        </p:nvSpPr>
        <p:spPr>
          <a:xfrm>
            <a:off x="679452" y="4715711"/>
            <a:ext cx="5438775" cy="4466511"/>
          </a:xfrm>
          <a:prstGeom prst="rect">
            <a:avLst/>
          </a:prstGeom>
        </p:spPr>
        <p:txBody>
          <a:bodyPr vert="horz" lIns="91402" tIns="45701" rIns="91402" bIns="4570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428243"/>
            <a:ext cx="2946400" cy="496809"/>
          </a:xfrm>
          <a:prstGeom prst="rect">
            <a:avLst/>
          </a:prstGeom>
        </p:spPr>
        <p:txBody>
          <a:bodyPr vert="horz" lIns="91402" tIns="45701" rIns="91402" bIns="45701" rtlCol="0" anchor="b"/>
          <a:lstStyle>
            <a:lvl1pPr algn="l">
              <a:defRPr sz="1200"/>
            </a:lvl1pPr>
          </a:lstStyle>
          <a:p>
            <a:endParaRPr lang="en-IN"/>
          </a:p>
        </p:txBody>
      </p:sp>
      <p:sp>
        <p:nvSpPr>
          <p:cNvPr id="7" name="Slide Number Placeholder 6"/>
          <p:cNvSpPr>
            <a:spLocks noGrp="1"/>
          </p:cNvSpPr>
          <p:nvPr>
            <p:ph type="sldNum" sz="quarter" idx="5"/>
          </p:nvPr>
        </p:nvSpPr>
        <p:spPr>
          <a:xfrm>
            <a:off x="3849688" y="9428243"/>
            <a:ext cx="2946400" cy="496809"/>
          </a:xfrm>
          <a:prstGeom prst="rect">
            <a:avLst/>
          </a:prstGeom>
        </p:spPr>
        <p:txBody>
          <a:bodyPr vert="horz" lIns="91402" tIns="45701" rIns="91402" bIns="45701" rtlCol="0" anchor="b"/>
          <a:lstStyle>
            <a:lvl1pPr algn="r">
              <a:defRPr sz="1200"/>
            </a:lvl1pPr>
          </a:lstStyle>
          <a:p>
            <a:fld id="{18D34849-3AC9-461A-96F9-57FFD86EAE7F}" type="slidenum">
              <a:rPr lang="en-IN" smtClean="0"/>
              <a:pPr/>
              <a:t>‹#›</a:t>
            </a:fld>
            <a:endParaRPr lang="en-IN"/>
          </a:p>
        </p:txBody>
      </p:sp>
    </p:spTree>
    <p:extLst>
      <p:ext uri="{BB962C8B-B14F-4D97-AF65-F5344CB8AC3E}">
        <p14:creationId xmlns:p14="http://schemas.microsoft.com/office/powerpoint/2010/main" val="420868107"/>
      </p:ext>
    </p:extLst>
  </p:cSld>
  <p:clrMap bg1="lt1" tx1="dk1" bg2="lt2" tx2="dk2" accent1="accent1" accent2="accent2" accent3="accent3" accent4="accent4" accent5="accent5" accent6="accent6" hlink="hlink" folHlink="folHlink"/>
  <p:notesStyle>
    <a:lvl1pPr marL="0" algn="l" defTabSz="1221619" rtl="0" eaLnBrk="1" latinLnBrk="0" hangingPunct="1">
      <a:defRPr sz="1500" kern="1200">
        <a:solidFill>
          <a:schemeClr val="tx1"/>
        </a:solidFill>
        <a:latin typeface="+mn-lt"/>
        <a:ea typeface="+mn-ea"/>
        <a:cs typeface="+mn-cs"/>
      </a:defRPr>
    </a:lvl1pPr>
    <a:lvl2pPr marL="610810" algn="l" defTabSz="1221619" rtl="0" eaLnBrk="1" latinLnBrk="0" hangingPunct="1">
      <a:defRPr sz="1500" kern="1200">
        <a:solidFill>
          <a:schemeClr val="tx1"/>
        </a:solidFill>
        <a:latin typeface="+mn-lt"/>
        <a:ea typeface="+mn-ea"/>
        <a:cs typeface="+mn-cs"/>
      </a:defRPr>
    </a:lvl2pPr>
    <a:lvl3pPr marL="1221619" algn="l" defTabSz="1221619" rtl="0" eaLnBrk="1" latinLnBrk="0" hangingPunct="1">
      <a:defRPr sz="1500" kern="1200">
        <a:solidFill>
          <a:schemeClr val="tx1"/>
        </a:solidFill>
        <a:latin typeface="+mn-lt"/>
        <a:ea typeface="+mn-ea"/>
        <a:cs typeface="+mn-cs"/>
      </a:defRPr>
    </a:lvl3pPr>
    <a:lvl4pPr marL="1832429" algn="l" defTabSz="1221619" rtl="0" eaLnBrk="1" latinLnBrk="0" hangingPunct="1">
      <a:defRPr sz="1500" kern="1200">
        <a:solidFill>
          <a:schemeClr val="tx1"/>
        </a:solidFill>
        <a:latin typeface="+mn-lt"/>
        <a:ea typeface="+mn-ea"/>
        <a:cs typeface="+mn-cs"/>
      </a:defRPr>
    </a:lvl4pPr>
    <a:lvl5pPr marL="2443239" algn="l" defTabSz="1221619" rtl="0" eaLnBrk="1" latinLnBrk="0" hangingPunct="1">
      <a:defRPr sz="1500" kern="1200">
        <a:solidFill>
          <a:schemeClr val="tx1"/>
        </a:solidFill>
        <a:latin typeface="+mn-lt"/>
        <a:ea typeface="+mn-ea"/>
        <a:cs typeface="+mn-cs"/>
      </a:defRPr>
    </a:lvl5pPr>
    <a:lvl6pPr marL="3054048" algn="l" defTabSz="1221619" rtl="0" eaLnBrk="1" latinLnBrk="0" hangingPunct="1">
      <a:defRPr sz="1500" kern="1200">
        <a:solidFill>
          <a:schemeClr val="tx1"/>
        </a:solidFill>
        <a:latin typeface="+mn-lt"/>
        <a:ea typeface="+mn-ea"/>
        <a:cs typeface="+mn-cs"/>
      </a:defRPr>
    </a:lvl6pPr>
    <a:lvl7pPr marL="3664858" algn="l" defTabSz="1221619" rtl="0" eaLnBrk="1" latinLnBrk="0" hangingPunct="1">
      <a:defRPr sz="1500" kern="1200">
        <a:solidFill>
          <a:schemeClr val="tx1"/>
        </a:solidFill>
        <a:latin typeface="+mn-lt"/>
        <a:ea typeface="+mn-ea"/>
        <a:cs typeface="+mn-cs"/>
      </a:defRPr>
    </a:lvl7pPr>
    <a:lvl8pPr marL="4275669" algn="l" defTabSz="1221619" rtl="0" eaLnBrk="1" latinLnBrk="0" hangingPunct="1">
      <a:defRPr sz="1500" kern="1200">
        <a:solidFill>
          <a:schemeClr val="tx1"/>
        </a:solidFill>
        <a:latin typeface="+mn-lt"/>
        <a:ea typeface="+mn-ea"/>
        <a:cs typeface="+mn-cs"/>
      </a:defRPr>
    </a:lvl8pPr>
    <a:lvl9pPr marL="4886477" algn="l" defTabSz="1221619" rtl="0" eaLnBrk="1" latinLnBrk="0" hangingPunct="1">
      <a:defRPr sz="1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19163" y="744538"/>
            <a:ext cx="4959350" cy="3721100"/>
          </a:xfrm>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27E2655B-6016-45AF-8DD9-C9662CA35B92}" type="slidenum">
              <a:rPr lang="en-IN" smtClean="0"/>
              <a:pPr/>
              <a:t>5</a:t>
            </a:fld>
            <a:endParaRPr lang="en-IN"/>
          </a:p>
        </p:txBody>
      </p:sp>
    </p:spTree>
    <p:extLst>
      <p:ext uri="{BB962C8B-B14F-4D97-AF65-F5344CB8AC3E}">
        <p14:creationId xmlns:p14="http://schemas.microsoft.com/office/powerpoint/2010/main" val="4023435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19163" y="744538"/>
            <a:ext cx="4959350" cy="3721100"/>
          </a:xfrm>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27E2655B-6016-45AF-8DD9-C9662CA35B92}" type="slidenum">
              <a:rPr lang="en-IN" smtClean="0"/>
              <a:pPr/>
              <a:t>6</a:t>
            </a:fld>
            <a:endParaRPr lang="en-IN"/>
          </a:p>
        </p:txBody>
      </p:sp>
    </p:spTree>
    <p:extLst>
      <p:ext uri="{BB962C8B-B14F-4D97-AF65-F5344CB8AC3E}">
        <p14:creationId xmlns:p14="http://schemas.microsoft.com/office/powerpoint/2010/main" val="22561827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a:p>
        </p:txBody>
      </p:sp>
      <p:sp>
        <p:nvSpPr>
          <p:cNvPr id="4" name="Slide Number Placeholder 3"/>
          <p:cNvSpPr>
            <a:spLocks noGrp="1"/>
          </p:cNvSpPr>
          <p:nvPr>
            <p:ph type="sldNum" sz="quarter" idx="10"/>
          </p:nvPr>
        </p:nvSpPr>
        <p:spPr/>
        <p:txBody>
          <a:bodyPr/>
          <a:lstStyle/>
          <a:p>
            <a:fld id="{18D34849-3AC9-461A-96F9-57FFD86EAE7F}" type="slidenum">
              <a:rPr lang="en-IN" smtClean="0"/>
              <a:pPr/>
              <a:t>8</a:t>
            </a:fld>
            <a:endParaRPr lang="en-IN"/>
          </a:p>
        </p:txBody>
      </p:sp>
    </p:spTree>
    <p:extLst>
      <p:ext uri="{BB962C8B-B14F-4D97-AF65-F5344CB8AC3E}">
        <p14:creationId xmlns:p14="http://schemas.microsoft.com/office/powerpoint/2010/main" val="3631264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60120" y="2982600"/>
            <a:ext cx="10881360" cy="2058035"/>
          </a:xfrm>
        </p:spPr>
        <p:txBody>
          <a:bodyPr/>
          <a:lstStyle/>
          <a:p>
            <a:r>
              <a:rPr lang="en-US"/>
              <a:t>Click to edit Master title style</a:t>
            </a:r>
            <a:endParaRPr lang="en-IN"/>
          </a:p>
        </p:txBody>
      </p:sp>
      <p:sp>
        <p:nvSpPr>
          <p:cNvPr id="3" name="Subtitle 2"/>
          <p:cNvSpPr>
            <a:spLocks noGrp="1"/>
          </p:cNvSpPr>
          <p:nvPr>
            <p:ph type="subTitle" idx="1"/>
          </p:nvPr>
        </p:nvSpPr>
        <p:spPr>
          <a:xfrm>
            <a:off x="1920240" y="5440680"/>
            <a:ext cx="8961120" cy="2453640"/>
          </a:xfrm>
        </p:spPr>
        <p:txBody>
          <a:bodyPr/>
          <a:lstStyle>
            <a:lvl1pPr marL="0" indent="0" algn="ctr">
              <a:buNone/>
              <a:defRPr>
                <a:solidFill>
                  <a:schemeClr val="tx1">
                    <a:tint val="75000"/>
                  </a:schemeClr>
                </a:solidFill>
              </a:defRPr>
            </a:lvl1pPr>
            <a:lvl2pPr marL="610810" indent="0" algn="ctr">
              <a:buNone/>
              <a:defRPr>
                <a:solidFill>
                  <a:schemeClr val="tx1">
                    <a:tint val="75000"/>
                  </a:schemeClr>
                </a:solidFill>
              </a:defRPr>
            </a:lvl2pPr>
            <a:lvl3pPr marL="1221619" indent="0" algn="ctr">
              <a:buNone/>
              <a:defRPr>
                <a:solidFill>
                  <a:schemeClr val="tx1">
                    <a:tint val="75000"/>
                  </a:schemeClr>
                </a:solidFill>
              </a:defRPr>
            </a:lvl3pPr>
            <a:lvl4pPr marL="1832429" indent="0" algn="ctr">
              <a:buNone/>
              <a:defRPr>
                <a:solidFill>
                  <a:schemeClr val="tx1">
                    <a:tint val="75000"/>
                  </a:schemeClr>
                </a:solidFill>
              </a:defRPr>
            </a:lvl4pPr>
            <a:lvl5pPr marL="2443239" indent="0" algn="ctr">
              <a:buNone/>
              <a:defRPr>
                <a:solidFill>
                  <a:schemeClr val="tx1">
                    <a:tint val="75000"/>
                  </a:schemeClr>
                </a:solidFill>
              </a:defRPr>
            </a:lvl5pPr>
            <a:lvl6pPr marL="3054048" indent="0" algn="ctr">
              <a:buNone/>
              <a:defRPr>
                <a:solidFill>
                  <a:schemeClr val="tx1">
                    <a:tint val="75000"/>
                  </a:schemeClr>
                </a:solidFill>
              </a:defRPr>
            </a:lvl6pPr>
            <a:lvl7pPr marL="3664858" indent="0" algn="ctr">
              <a:buNone/>
              <a:defRPr>
                <a:solidFill>
                  <a:schemeClr val="tx1">
                    <a:tint val="75000"/>
                  </a:schemeClr>
                </a:solidFill>
              </a:defRPr>
            </a:lvl7pPr>
            <a:lvl8pPr marL="4275669" indent="0" algn="ctr">
              <a:buNone/>
              <a:defRPr>
                <a:solidFill>
                  <a:schemeClr val="tx1">
                    <a:tint val="75000"/>
                  </a:schemeClr>
                </a:solidFill>
              </a:defRPr>
            </a:lvl8pPr>
            <a:lvl9pPr marL="4886477"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lvl1pPr>
              <a:defRPr/>
            </a:lvl1pPr>
          </a:lstStyle>
          <a:p>
            <a:pPr>
              <a:defRPr/>
            </a:pPr>
            <a:fld id="{4E8B651F-2FA1-4290-8BF2-CB1EABA87BAB}" type="datetime1">
              <a:rPr lang="en-US" smtClean="0"/>
              <a:pPr>
                <a:defRPr/>
              </a:pPr>
              <a:t>4/1/2022</a:t>
            </a:fld>
            <a:endParaRPr lang="en-IN"/>
          </a:p>
        </p:txBody>
      </p:sp>
      <p:sp>
        <p:nvSpPr>
          <p:cNvPr id="5" name="Footer Placeholder 4"/>
          <p:cNvSpPr>
            <a:spLocks noGrp="1"/>
          </p:cNvSpPr>
          <p:nvPr>
            <p:ph type="ftr" sz="quarter" idx="11"/>
          </p:nvPr>
        </p:nvSpPr>
        <p:spPr/>
        <p:txBody>
          <a:bodyPr/>
          <a:lstStyle>
            <a:lvl1pPr>
              <a:defRPr/>
            </a:lvl1pPr>
          </a:lstStyle>
          <a:p>
            <a:pPr>
              <a:defRPr/>
            </a:pPr>
            <a:endParaRPr lang="en-IN"/>
          </a:p>
        </p:txBody>
      </p:sp>
      <p:sp>
        <p:nvSpPr>
          <p:cNvPr id="6" name="Slide Number Placeholder 5"/>
          <p:cNvSpPr>
            <a:spLocks noGrp="1"/>
          </p:cNvSpPr>
          <p:nvPr>
            <p:ph type="sldNum" sz="quarter" idx="12"/>
          </p:nvPr>
        </p:nvSpPr>
        <p:spPr/>
        <p:txBody>
          <a:bodyPr/>
          <a:lstStyle>
            <a:lvl1pPr>
              <a:defRPr/>
            </a:lvl1pPr>
          </a:lstStyle>
          <a:p>
            <a:pPr>
              <a:defRPr/>
            </a:pPr>
            <a:fld id="{8773DCFF-4E1A-481E-9402-2DBE8F35F835}" type="slidenum">
              <a:rPr lang="en-IN"/>
              <a:pPr>
                <a:defRPr/>
              </a:pPr>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lvl1pPr>
              <a:defRPr/>
            </a:lvl1pPr>
          </a:lstStyle>
          <a:p>
            <a:pPr>
              <a:defRPr/>
            </a:pPr>
            <a:fld id="{9766CBFF-B041-466C-B17A-80C4C53AD3B7}" type="datetime1">
              <a:rPr lang="en-US" smtClean="0"/>
              <a:pPr>
                <a:defRPr/>
              </a:pPr>
              <a:t>4/1/2022</a:t>
            </a:fld>
            <a:endParaRPr lang="en-IN"/>
          </a:p>
        </p:txBody>
      </p:sp>
      <p:sp>
        <p:nvSpPr>
          <p:cNvPr id="5" name="Footer Placeholder 4"/>
          <p:cNvSpPr>
            <a:spLocks noGrp="1"/>
          </p:cNvSpPr>
          <p:nvPr>
            <p:ph type="ftr" sz="quarter" idx="11"/>
          </p:nvPr>
        </p:nvSpPr>
        <p:spPr/>
        <p:txBody>
          <a:bodyPr/>
          <a:lstStyle>
            <a:lvl1pPr>
              <a:defRPr/>
            </a:lvl1pPr>
          </a:lstStyle>
          <a:p>
            <a:pPr>
              <a:defRPr/>
            </a:pPr>
            <a:endParaRPr lang="en-IN"/>
          </a:p>
        </p:txBody>
      </p:sp>
      <p:sp>
        <p:nvSpPr>
          <p:cNvPr id="6" name="Slide Number Placeholder 5"/>
          <p:cNvSpPr>
            <a:spLocks noGrp="1"/>
          </p:cNvSpPr>
          <p:nvPr>
            <p:ph type="sldNum" sz="quarter" idx="12"/>
          </p:nvPr>
        </p:nvSpPr>
        <p:spPr/>
        <p:txBody>
          <a:bodyPr/>
          <a:lstStyle>
            <a:lvl1pPr>
              <a:defRPr/>
            </a:lvl1pPr>
          </a:lstStyle>
          <a:p>
            <a:pPr>
              <a:defRPr/>
            </a:pPr>
            <a:fld id="{41EB0DD8-583A-467E-B173-B8DE137A2909}" type="slidenum">
              <a:rPr lang="en-IN"/>
              <a:pPr>
                <a:defRPr/>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54592" y="384498"/>
            <a:ext cx="3120391" cy="819213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93422" y="384498"/>
            <a:ext cx="9147811" cy="819213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lvl1pPr>
              <a:defRPr/>
            </a:lvl1pPr>
          </a:lstStyle>
          <a:p>
            <a:pPr>
              <a:defRPr/>
            </a:pPr>
            <a:fld id="{D16CEA69-EA8D-4FF5-988C-C88DE3D99CB4}" type="datetime1">
              <a:rPr lang="en-US" smtClean="0"/>
              <a:pPr>
                <a:defRPr/>
              </a:pPr>
              <a:t>4/1/2022</a:t>
            </a:fld>
            <a:endParaRPr lang="en-IN"/>
          </a:p>
        </p:txBody>
      </p:sp>
      <p:sp>
        <p:nvSpPr>
          <p:cNvPr id="5" name="Footer Placeholder 4"/>
          <p:cNvSpPr>
            <a:spLocks noGrp="1"/>
          </p:cNvSpPr>
          <p:nvPr>
            <p:ph type="ftr" sz="quarter" idx="11"/>
          </p:nvPr>
        </p:nvSpPr>
        <p:spPr/>
        <p:txBody>
          <a:bodyPr/>
          <a:lstStyle>
            <a:lvl1pPr>
              <a:defRPr/>
            </a:lvl1pPr>
          </a:lstStyle>
          <a:p>
            <a:pPr>
              <a:defRPr/>
            </a:pPr>
            <a:endParaRPr lang="en-IN"/>
          </a:p>
        </p:txBody>
      </p:sp>
      <p:sp>
        <p:nvSpPr>
          <p:cNvPr id="6" name="Slide Number Placeholder 5"/>
          <p:cNvSpPr>
            <a:spLocks noGrp="1"/>
          </p:cNvSpPr>
          <p:nvPr>
            <p:ph type="sldNum" sz="quarter" idx="12"/>
          </p:nvPr>
        </p:nvSpPr>
        <p:spPr/>
        <p:txBody>
          <a:bodyPr/>
          <a:lstStyle>
            <a:lvl1pPr>
              <a:defRPr/>
            </a:lvl1pPr>
          </a:lstStyle>
          <a:p>
            <a:pPr>
              <a:defRPr/>
            </a:pPr>
            <a:fld id="{453C8BEB-FB74-47FF-9663-4C9A0CCE1106}" type="slidenum">
              <a:rPr lang="en-IN"/>
              <a:pPr>
                <a:defRPr/>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lvl1pPr>
              <a:defRPr/>
            </a:lvl1pPr>
          </a:lstStyle>
          <a:p>
            <a:pPr>
              <a:defRPr/>
            </a:pPr>
            <a:fld id="{5BCBEF7D-97AC-4AF5-9F01-B09EF3851BA8}" type="datetime1">
              <a:rPr lang="en-US" smtClean="0"/>
              <a:pPr>
                <a:defRPr/>
              </a:pPr>
              <a:t>4/1/2022</a:t>
            </a:fld>
            <a:endParaRPr lang="en-IN"/>
          </a:p>
        </p:txBody>
      </p:sp>
      <p:sp>
        <p:nvSpPr>
          <p:cNvPr id="5" name="Footer Placeholder 4"/>
          <p:cNvSpPr>
            <a:spLocks noGrp="1"/>
          </p:cNvSpPr>
          <p:nvPr>
            <p:ph type="ftr" sz="quarter" idx="11"/>
          </p:nvPr>
        </p:nvSpPr>
        <p:spPr/>
        <p:txBody>
          <a:bodyPr/>
          <a:lstStyle>
            <a:lvl1pPr>
              <a:defRPr/>
            </a:lvl1pPr>
          </a:lstStyle>
          <a:p>
            <a:pPr>
              <a:defRPr/>
            </a:pPr>
            <a:endParaRPr lang="en-IN"/>
          </a:p>
        </p:txBody>
      </p:sp>
      <p:sp>
        <p:nvSpPr>
          <p:cNvPr id="6" name="Slide Number Placeholder 5"/>
          <p:cNvSpPr>
            <a:spLocks noGrp="1"/>
          </p:cNvSpPr>
          <p:nvPr>
            <p:ph type="sldNum" sz="quarter" idx="12"/>
          </p:nvPr>
        </p:nvSpPr>
        <p:spPr/>
        <p:txBody>
          <a:bodyPr/>
          <a:lstStyle>
            <a:lvl1pPr>
              <a:defRPr/>
            </a:lvl1pPr>
          </a:lstStyle>
          <a:p>
            <a:pPr>
              <a:defRPr/>
            </a:pPr>
            <a:fld id="{0498A78E-4972-40A7-A81D-3852E8FAE778}" type="slidenum">
              <a:rPr lang="en-IN"/>
              <a:pPr>
                <a:defRPr/>
              </a:pPr>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11240" y="6169665"/>
            <a:ext cx="10881360" cy="1906905"/>
          </a:xfrm>
        </p:spPr>
        <p:txBody>
          <a:bodyPr anchor="t"/>
          <a:lstStyle>
            <a:lvl1pPr algn="l">
              <a:defRPr sz="5300" b="1" cap="all"/>
            </a:lvl1pPr>
          </a:lstStyle>
          <a:p>
            <a:r>
              <a:rPr lang="en-US"/>
              <a:t>Click to edit Master title style</a:t>
            </a:r>
            <a:endParaRPr lang="en-IN"/>
          </a:p>
        </p:txBody>
      </p:sp>
      <p:sp>
        <p:nvSpPr>
          <p:cNvPr id="3" name="Text Placeholder 2"/>
          <p:cNvSpPr>
            <a:spLocks noGrp="1"/>
          </p:cNvSpPr>
          <p:nvPr>
            <p:ph type="body" idx="1"/>
          </p:nvPr>
        </p:nvSpPr>
        <p:spPr>
          <a:xfrm>
            <a:off x="1011240" y="4069400"/>
            <a:ext cx="10881360" cy="2100262"/>
          </a:xfrm>
        </p:spPr>
        <p:txBody>
          <a:bodyPr anchor="b"/>
          <a:lstStyle>
            <a:lvl1pPr marL="0" indent="0">
              <a:buNone/>
              <a:defRPr sz="2700">
                <a:solidFill>
                  <a:schemeClr val="tx1">
                    <a:tint val="75000"/>
                  </a:schemeClr>
                </a:solidFill>
              </a:defRPr>
            </a:lvl1pPr>
            <a:lvl2pPr marL="610810" indent="0">
              <a:buNone/>
              <a:defRPr sz="2400">
                <a:solidFill>
                  <a:schemeClr val="tx1">
                    <a:tint val="75000"/>
                  </a:schemeClr>
                </a:solidFill>
              </a:defRPr>
            </a:lvl2pPr>
            <a:lvl3pPr marL="1221619" indent="0">
              <a:buNone/>
              <a:defRPr sz="2100">
                <a:solidFill>
                  <a:schemeClr val="tx1">
                    <a:tint val="75000"/>
                  </a:schemeClr>
                </a:solidFill>
              </a:defRPr>
            </a:lvl3pPr>
            <a:lvl4pPr marL="1832429" indent="0">
              <a:buNone/>
              <a:defRPr sz="2000">
                <a:solidFill>
                  <a:schemeClr val="tx1">
                    <a:tint val="75000"/>
                  </a:schemeClr>
                </a:solidFill>
              </a:defRPr>
            </a:lvl4pPr>
            <a:lvl5pPr marL="2443239" indent="0">
              <a:buNone/>
              <a:defRPr sz="2000">
                <a:solidFill>
                  <a:schemeClr val="tx1">
                    <a:tint val="75000"/>
                  </a:schemeClr>
                </a:solidFill>
              </a:defRPr>
            </a:lvl5pPr>
            <a:lvl6pPr marL="3054048" indent="0">
              <a:buNone/>
              <a:defRPr sz="2000">
                <a:solidFill>
                  <a:schemeClr val="tx1">
                    <a:tint val="75000"/>
                  </a:schemeClr>
                </a:solidFill>
              </a:defRPr>
            </a:lvl6pPr>
            <a:lvl7pPr marL="3664858" indent="0">
              <a:buNone/>
              <a:defRPr sz="2000">
                <a:solidFill>
                  <a:schemeClr val="tx1">
                    <a:tint val="75000"/>
                  </a:schemeClr>
                </a:solidFill>
              </a:defRPr>
            </a:lvl7pPr>
            <a:lvl8pPr marL="4275669" indent="0">
              <a:buNone/>
              <a:defRPr sz="2000">
                <a:solidFill>
                  <a:schemeClr val="tx1">
                    <a:tint val="75000"/>
                  </a:schemeClr>
                </a:solidFill>
              </a:defRPr>
            </a:lvl8pPr>
            <a:lvl9pPr marL="4886477" indent="0">
              <a:buNone/>
              <a:defRPr sz="20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262CFC47-B7E0-41A7-AD13-0E63DE03A8D2}" type="datetime1">
              <a:rPr lang="en-US" smtClean="0"/>
              <a:pPr>
                <a:defRPr/>
              </a:pPr>
              <a:t>4/1/2022</a:t>
            </a:fld>
            <a:endParaRPr lang="en-IN"/>
          </a:p>
        </p:txBody>
      </p:sp>
      <p:sp>
        <p:nvSpPr>
          <p:cNvPr id="5" name="Footer Placeholder 4"/>
          <p:cNvSpPr>
            <a:spLocks noGrp="1"/>
          </p:cNvSpPr>
          <p:nvPr>
            <p:ph type="ftr" sz="quarter" idx="11"/>
          </p:nvPr>
        </p:nvSpPr>
        <p:spPr/>
        <p:txBody>
          <a:bodyPr/>
          <a:lstStyle>
            <a:lvl1pPr>
              <a:defRPr/>
            </a:lvl1pPr>
          </a:lstStyle>
          <a:p>
            <a:pPr>
              <a:defRPr/>
            </a:pPr>
            <a:endParaRPr lang="en-IN"/>
          </a:p>
        </p:txBody>
      </p:sp>
      <p:sp>
        <p:nvSpPr>
          <p:cNvPr id="6" name="Slide Number Placeholder 5"/>
          <p:cNvSpPr>
            <a:spLocks noGrp="1"/>
          </p:cNvSpPr>
          <p:nvPr>
            <p:ph type="sldNum" sz="quarter" idx="12"/>
          </p:nvPr>
        </p:nvSpPr>
        <p:spPr/>
        <p:txBody>
          <a:bodyPr/>
          <a:lstStyle>
            <a:lvl1pPr>
              <a:defRPr/>
            </a:lvl1pPr>
          </a:lstStyle>
          <a:p>
            <a:pPr>
              <a:defRPr/>
            </a:pPr>
            <a:fld id="{DCDA63D6-6848-460D-B3E8-EB0B21FD7808}" type="slidenum">
              <a:rPr lang="en-IN"/>
              <a:pPr>
                <a:defRPr/>
              </a:pPr>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93421" y="2240282"/>
            <a:ext cx="6134100" cy="6336348"/>
          </a:xfrm>
        </p:spPr>
        <p:txBody>
          <a:bodyPr/>
          <a:lstStyle>
            <a:lvl1pPr>
              <a:defRPr sz="36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7040881" y="2240282"/>
            <a:ext cx="6134100" cy="6336348"/>
          </a:xfrm>
        </p:spPr>
        <p:txBody>
          <a:bodyPr/>
          <a:lstStyle>
            <a:lvl1pPr>
              <a:defRPr sz="36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3"/>
          <p:cNvSpPr>
            <a:spLocks noGrp="1"/>
          </p:cNvSpPr>
          <p:nvPr>
            <p:ph type="dt" sz="half" idx="10"/>
          </p:nvPr>
        </p:nvSpPr>
        <p:spPr/>
        <p:txBody>
          <a:bodyPr/>
          <a:lstStyle>
            <a:lvl1pPr>
              <a:defRPr/>
            </a:lvl1pPr>
          </a:lstStyle>
          <a:p>
            <a:pPr>
              <a:defRPr/>
            </a:pPr>
            <a:fld id="{15CFFB86-F50A-4BBB-BAEB-EAC7321E437B}" type="datetime1">
              <a:rPr lang="en-US" smtClean="0"/>
              <a:pPr>
                <a:defRPr/>
              </a:pPr>
              <a:t>4/1/2022</a:t>
            </a:fld>
            <a:endParaRPr lang="en-IN"/>
          </a:p>
        </p:txBody>
      </p:sp>
      <p:sp>
        <p:nvSpPr>
          <p:cNvPr id="6" name="Footer Placeholder 4"/>
          <p:cNvSpPr>
            <a:spLocks noGrp="1"/>
          </p:cNvSpPr>
          <p:nvPr>
            <p:ph type="ftr" sz="quarter" idx="11"/>
          </p:nvPr>
        </p:nvSpPr>
        <p:spPr/>
        <p:txBody>
          <a:bodyPr/>
          <a:lstStyle>
            <a:lvl1pPr>
              <a:defRPr/>
            </a:lvl1pPr>
          </a:lstStyle>
          <a:p>
            <a:pPr>
              <a:defRPr/>
            </a:pPr>
            <a:endParaRPr lang="en-IN"/>
          </a:p>
        </p:txBody>
      </p:sp>
      <p:sp>
        <p:nvSpPr>
          <p:cNvPr id="7" name="Slide Number Placeholder 5"/>
          <p:cNvSpPr>
            <a:spLocks noGrp="1"/>
          </p:cNvSpPr>
          <p:nvPr>
            <p:ph type="sldNum" sz="quarter" idx="12"/>
          </p:nvPr>
        </p:nvSpPr>
        <p:spPr/>
        <p:txBody>
          <a:bodyPr/>
          <a:lstStyle>
            <a:lvl1pPr>
              <a:defRPr/>
            </a:lvl1pPr>
          </a:lstStyle>
          <a:p>
            <a:pPr>
              <a:defRPr/>
            </a:pPr>
            <a:fld id="{24E2924F-A4C2-4A10-BF81-488E8025B8A6}" type="slidenum">
              <a:rPr lang="en-IN"/>
              <a:pPr>
                <a:defRPr/>
              </a:pPr>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40080" y="384493"/>
            <a:ext cx="11521440" cy="1600200"/>
          </a:xfrm>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640080" y="2149158"/>
            <a:ext cx="5656263" cy="895667"/>
          </a:xfrm>
        </p:spPr>
        <p:txBody>
          <a:bodyPr anchor="b"/>
          <a:lstStyle>
            <a:lvl1pPr marL="0" indent="0">
              <a:buNone/>
              <a:defRPr sz="3200" b="1"/>
            </a:lvl1pPr>
            <a:lvl2pPr marL="610810" indent="0">
              <a:buNone/>
              <a:defRPr sz="2700" b="1"/>
            </a:lvl2pPr>
            <a:lvl3pPr marL="1221619" indent="0">
              <a:buNone/>
              <a:defRPr sz="2400" b="1"/>
            </a:lvl3pPr>
            <a:lvl4pPr marL="1832429" indent="0">
              <a:buNone/>
              <a:defRPr sz="2100" b="1"/>
            </a:lvl4pPr>
            <a:lvl5pPr marL="2443239" indent="0">
              <a:buNone/>
              <a:defRPr sz="2100" b="1"/>
            </a:lvl5pPr>
            <a:lvl6pPr marL="3054048" indent="0">
              <a:buNone/>
              <a:defRPr sz="2100" b="1"/>
            </a:lvl6pPr>
            <a:lvl7pPr marL="3664858" indent="0">
              <a:buNone/>
              <a:defRPr sz="2100" b="1"/>
            </a:lvl7pPr>
            <a:lvl8pPr marL="4275669" indent="0">
              <a:buNone/>
              <a:defRPr sz="2100" b="1"/>
            </a:lvl8pPr>
            <a:lvl9pPr marL="4886477" indent="0">
              <a:buNone/>
              <a:defRPr sz="2100" b="1"/>
            </a:lvl9pPr>
          </a:lstStyle>
          <a:p>
            <a:pPr lvl="0"/>
            <a:r>
              <a:rPr lang="en-US"/>
              <a:t>Click to edit Master text styles</a:t>
            </a:r>
          </a:p>
        </p:txBody>
      </p:sp>
      <p:sp>
        <p:nvSpPr>
          <p:cNvPr id="4" name="Content Placeholder 3"/>
          <p:cNvSpPr>
            <a:spLocks noGrp="1"/>
          </p:cNvSpPr>
          <p:nvPr>
            <p:ph sz="half" idx="2"/>
          </p:nvPr>
        </p:nvSpPr>
        <p:spPr>
          <a:xfrm>
            <a:off x="640080" y="3044825"/>
            <a:ext cx="5656263" cy="5531803"/>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503037" y="2149158"/>
            <a:ext cx="5658486" cy="895667"/>
          </a:xfrm>
        </p:spPr>
        <p:txBody>
          <a:bodyPr anchor="b"/>
          <a:lstStyle>
            <a:lvl1pPr marL="0" indent="0">
              <a:buNone/>
              <a:defRPr sz="3200" b="1"/>
            </a:lvl1pPr>
            <a:lvl2pPr marL="610810" indent="0">
              <a:buNone/>
              <a:defRPr sz="2700" b="1"/>
            </a:lvl2pPr>
            <a:lvl3pPr marL="1221619" indent="0">
              <a:buNone/>
              <a:defRPr sz="2400" b="1"/>
            </a:lvl3pPr>
            <a:lvl4pPr marL="1832429" indent="0">
              <a:buNone/>
              <a:defRPr sz="2100" b="1"/>
            </a:lvl4pPr>
            <a:lvl5pPr marL="2443239" indent="0">
              <a:buNone/>
              <a:defRPr sz="2100" b="1"/>
            </a:lvl5pPr>
            <a:lvl6pPr marL="3054048" indent="0">
              <a:buNone/>
              <a:defRPr sz="2100" b="1"/>
            </a:lvl6pPr>
            <a:lvl7pPr marL="3664858" indent="0">
              <a:buNone/>
              <a:defRPr sz="2100" b="1"/>
            </a:lvl7pPr>
            <a:lvl8pPr marL="4275669" indent="0">
              <a:buNone/>
              <a:defRPr sz="2100" b="1"/>
            </a:lvl8pPr>
            <a:lvl9pPr marL="488647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3037" y="3044825"/>
            <a:ext cx="5658486" cy="5531803"/>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3"/>
          <p:cNvSpPr>
            <a:spLocks noGrp="1"/>
          </p:cNvSpPr>
          <p:nvPr>
            <p:ph type="dt" sz="half" idx="10"/>
          </p:nvPr>
        </p:nvSpPr>
        <p:spPr/>
        <p:txBody>
          <a:bodyPr/>
          <a:lstStyle>
            <a:lvl1pPr>
              <a:defRPr/>
            </a:lvl1pPr>
          </a:lstStyle>
          <a:p>
            <a:pPr>
              <a:defRPr/>
            </a:pPr>
            <a:fld id="{0BE65319-C170-497F-9A32-A0D592556026}" type="datetime1">
              <a:rPr lang="en-US" smtClean="0"/>
              <a:pPr>
                <a:defRPr/>
              </a:pPr>
              <a:t>4/1/2022</a:t>
            </a:fld>
            <a:endParaRPr lang="en-IN"/>
          </a:p>
        </p:txBody>
      </p:sp>
      <p:sp>
        <p:nvSpPr>
          <p:cNvPr id="8" name="Footer Placeholder 4"/>
          <p:cNvSpPr>
            <a:spLocks noGrp="1"/>
          </p:cNvSpPr>
          <p:nvPr>
            <p:ph type="ftr" sz="quarter" idx="11"/>
          </p:nvPr>
        </p:nvSpPr>
        <p:spPr/>
        <p:txBody>
          <a:bodyPr/>
          <a:lstStyle>
            <a:lvl1pPr>
              <a:defRPr/>
            </a:lvl1pPr>
          </a:lstStyle>
          <a:p>
            <a:pPr>
              <a:defRPr/>
            </a:pPr>
            <a:endParaRPr lang="en-IN"/>
          </a:p>
        </p:txBody>
      </p:sp>
      <p:sp>
        <p:nvSpPr>
          <p:cNvPr id="9" name="Slide Number Placeholder 5"/>
          <p:cNvSpPr>
            <a:spLocks noGrp="1"/>
          </p:cNvSpPr>
          <p:nvPr>
            <p:ph type="sldNum" sz="quarter" idx="12"/>
          </p:nvPr>
        </p:nvSpPr>
        <p:spPr/>
        <p:txBody>
          <a:bodyPr/>
          <a:lstStyle>
            <a:lvl1pPr>
              <a:defRPr/>
            </a:lvl1pPr>
          </a:lstStyle>
          <a:p>
            <a:pPr>
              <a:defRPr/>
            </a:pPr>
            <a:fld id="{F2BBFC12-E59E-482A-B6C3-B3B7EB812FC1}" type="slidenum">
              <a:rPr lang="en-IN"/>
              <a:pPr>
                <a:defRPr/>
              </a:pPr>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3"/>
          <p:cNvSpPr>
            <a:spLocks noGrp="1"/>
          </p:cNvSpPr>
          <p:nvPr>
            <p:ph type="dt" sz="half" idx="10"/>
          </p:nvPr>
        </p:nvSpPr>
        <p:spPr/>
        <p:txBody>
          <a:bodyPr/>
          <a:lstStyle>
            <a:lvl1pPr>
              <a:defRPr/>
            </a:lvl1pPr>
          </a:lstStyle>
          <a:p>
            <a:pPr>
              <a:defRPr/>
            </a:pPr>
            <a:fld id="{B5D69F1C-0FE0-41BF-99D0-60210A088008}" type="datetime1">
              <a:rPr lang="en-US" smtClean="0"/>
              <a:pPr>
                <a:defRPr/>
              </a:pPr>
              <a:t>4/1/2022</a:t>
            </a:fld>
            <a:endParaRPr lang="en-IN"/>
          </a:p>
        </p:txBody>
      </p:sp>
      <p:sp>
        <p:nvSpPr>
          <p:cNvPr id="4" name="Footer Placeholder 4"/>
          <p:cNvSpPr>
            <a:spLocks noGrp="1"/>
          </p:cNvSpPr>
          <p:nvPr>
            <p:ph type="ftr" sz="quarter" idx="11"/>
          </p:nvPr>
        </p:nvSpPr>
        <p:spPr/>
        <p:txBody>
          <a:bodyPr/>
          <a:lstStyle>
            <a:lvl1pPr>
              <a:defRPr/>
            </a:lvl1pPr>
          </a:lstStyle>
          <a:p>
            <a:pPr>
              <a:defRPr/>
            </a:pPr>
            <a:endParaRPr lang="en-IN"/>
          </a:p>
        </p:txBody>
      </p:sp>
      <p:sp>
        <p:nvSpPr>
          <p:cNvPr id="5" name="Slide Number Placeholder 5"/>
          <p:cNvSpPr>
            <a:spLocks noGrp="1"/>
          </p:cNvSpPr>
          <p:nvPr>
            <p:ph type="sldNum" sz="quarter" idx="12"/>
          </p:nvPr>
        </p:nvSpPr>
        <p:spPr/>
        <p:txBody>
          <a:bodyPr/>
          <a:lstStyle>
            <a:lvl1pPr>
              <a:defRPr/>
            </a:lvl1pPr>
          </a:lstStyle>
          <a:p>
            <a:pPr>
              <a:defRPr/>
            </a:pPr>
            <a:fld id="{C16EBECA-074C-4C19-9B30-BE1F7F20BDDB}" type="slidenum">
              <a:rPr lang="en-IN"/>
              <a:pPr>
                <a:defRPr/>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136C773-63BF-4E56-8D66-12D79E3FE0CB}" type="datetime1">
              <a:rPr lang="en-US" smtClean="0"/>
              <a:pPr>
                <a:defRPr/>
              </a:pPr>
              <a:t>4/1/2022</a:t>
            </a:fld>
            <a:endParaRPr lang="en-IN"/>
          </a:p>
        </p:txBody>
      </p:sp>
      <p:sp>
        <p:nvSpPr>
          <p:cNvPr id="3" name="Footer Placeholder 4"/>
          <p:cNvSpPr>
            <a:spLocks noGrp="1"/>
          </p:cNvSpPr>
          <p:nvPr>
            <p:ph type="ftr" sz="quarter" idx="11"/>
          </p:nvPr>
        </p:nvSpPr>
        <p:spPr/>
        <p:txBody>
          <a:bodyPr/>
          <a:lstStyle>
            <a:lvl1pPr>
              <a:defRPr/>
            </a:lvl1pPr>
          </a:lstStyle>
          <a:p>
            <a:pPr>
              <a:defRPr/>
            </a:pPr>
            <a:endParaRPr lang="en-IN"/>
          </a:p>
        </p:txBody>
      </p:sp>
      <p:sp>
        <p:nvSpPr>
          <p:cNvPr id="4" name="Slide Number Placeholder 5"/>
          <p:cNvSpPr>
            <a:spLocks noGrp="1"/>
          </p:cNvSpPr>
          <p:nvPr>
            <p:ph type="sldNum" sz="quarter" idx="12"/>
          </p:nvPr>
        </p:nvSpPr>
        <p:spPr/>
        <p:txBody>
          <a:bodyPr/>
          <a:lstStyle>
            <a:lvl1pPr>
              <a:defRPr/>
            </a:lvl1pPr>
          </a:lstStyle>
          <a:p>
            <a:pPr>
              <a:defRPr/>
            </a:pPr>
            <a:fld id="{492DB237-6F0A-4F12-AD6C-60F579F33E84}" type="slidenum">
              <a:rPr lang="en-IN"/>
              <a:pPr>
                <a:defRPr/>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0080" y="382270"/>
            <a:ext cx="4211640" cy="1626870"/>
          </a:xfrm>
        </p:spPr>
        <p:txBody>
          <a:bodyPr anchor="b"/>
          <a:lstStyle>
            <a:lvl1pPr algn="l">
              <a:defRPr sz="2700" b="1"/>
            </a:lvl1pPr>
          </a:lstStyle>
          <a:p>
            <a:r>
              <a:rPr lang="en-US"/>
              <a:t>Click to edit Master title style</a:t>
            </a:r>
            <a:endParaRPr lang="en-IN"/>
          </a:p>
        </p:txBody>
      </p:sp>
      <p:sp>
        <p:nvSpPr>
          <p:cNvPr id="3" name="Content Placeholder 2"/>
          <p:cNvSpPr>
            <a:spLocks noGrp="1"/>
          </p:cNvSpPr>
          <p:nvPr>
            <p:ph idx="1"/>
          </p:nvPr>
        </p:nvSpPr>
        <p:spPr>
          <a:xfrm>
            <a:off x="5005071" y="382272"/>
            <a:ext cx="7156450" cy="8194358"/>
          </a:xfrm>
        </p:spPr>
        <p:txBody>
          <a:bodyPr/>
          <a:lstStyle>
            <a:lvl1pPr>
              <a:defRPr sz="4300"/>
            </a:lvl1pPr>
            <a:lvl2pPr>
              <a:defRPr sz="36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640080" y="2009142"/>
            <a:ext cx="4211640" cy="6567488"/>
          </a:xfrm>
        </p:spPr>
        <p:txBody>
          <a:bodyPr/>
          <a:lstStyle>
            <a:lvl1pPr marL="0" indent="0">
              <a:buNone/>
              <a:defRPr sz="2000"/>
            </a:lvl1pPr>
            <a:lvl2pPr marL="610810" indent="0">
              <a:buNone/>
              <a:defRPr sz="1500"/>
            </a:lvl2pPr>
            <a:lvl3pPr marL="1221619" indent="0">
              <a:buNone/>
              <a:defRPr sz="1300"/>
            </a:lvl3pPr>
            <a:lvl4pPr marL="1832429" indent="0">
              <a:buNone/>
              <a:defRPr sz="1300"/>
            </a:lvl4pPr>
            <a:lvl5pPr marL="2443239" indent="0">
              <a:buNone/>
              <a:defRPr sz="1300"/>
            </a:lvl5pPr>
            <a:lvl6pPr marL="3054048" indent="0">
              <a:buNone/>
              <a:defRPr sz="1300"/>
            </a:lvl6pPr>
            <a:lvl7pPr marL="3664858" indent="0">
              <a:buNone/>
              <a:defRPr sz="1300"/>
            </a:lvl7pPr>
            <a:lvl8pPr marL="4275669" indent="0">
              <a:buNone/>
              <a:defRPr sz="1300"/>
            </a:lvl8pPr>
            <a:lvl9pPr marL="4886477" indent="0">
              <a:buNone/>
              <a:defRPr sz="13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7784635F-CB7E-4E21-8968-83428887B114}" type="datetime1">
              <a:rPr lang="en-US" smtClean="0"/>
              <a:pPr>
                <a:defRPr/>
              </a:pPr>
              <a:t>4/1/2022</a:t>
            </a:fld>
            <a:endParaRPr lang="en-IN"/>
          </a:p>
        </p:txBody>
      </p:sp>
      <p:sp>
        <p:nvSpPr>
          <p:cNvPr id="6" name="Footer Placeholder 4"/>
          <p:cNvSpPr>
            <a:spLocks noGrp="1"/>
          </p:cNvSpPr>
          <p:nvPr>
            <p:ph type="ftr" sz="quarter" idx="11"/>
          </p:nvPr>
        </p:nvSpPr>
        <p:spPr/>
        <p:txBody>
          <a:bodyPr/>
          <a:lstStyle>
            <a:lvl1pPr>
              <a:defRPr/>
            </a:lvl1pPr>
          </a:lstStyle>
          <a:p>
            <a:pPr>
              <a:defRPr/>
            </a:pPr>
            <a:endParaRPr lang="en-IN"/>
          </a:p>
        </p:txBody>
      </p:sp>
      <p:sp>
        <p:nvSpPr>
          <p:cNvPr id="7" name="Slide Number Placeholder 5"/>
          <p:cNvSpPr>
            <a:spLocks noGrp="1"/>
          </p:cNvSpPr>
          <p:nvPr>
            <p:ph type="sldNum" sz="quarter" idx="12"/>
          </p:nvPr>
        </p:nvSpPr>
        <p:spPr/>
        <p:txBody>
          <a:bodyPr/>
          <a:lstStyle>
            <a:lvl1pPr>
              <a:defRPr/>
            </a:lvl1pPr>
          </a:lstStyle>
          <a:p>
            <a:pPr>
              <a:defRPr/>
            </a:pPr>
            <a:fld id="{3047731C-AAB9-426E-932F-D7EB9CCD51A0}" type="slidenum">
              <a:rPr lang="en-IN"/>
              <a:pPr>
                <a:defRPr/>
              </a:pPr>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09203" y="6720840"/>
            <a:ext cx="7680960" cy="793433"/>
          </a:xfrm>
        </p:spPr>
        <p:txBody>
          <a:bodyPr anchor="b"/>
          <a:lstStyle>
            <a:lvl1pPr algn="l">
              <a:defRPr sz="2700" b="1"/>
            </a:lvl1pPr>
          </a:lstStyle>
          <a:p>
            <a:r>
              <a:rPr lang="en-US"/>
              <a:t>Click to edit Master title style</a:t>
            </a:r>
            <a:endParaRPr lang="en-IN"/>
          </a:p>
        </p:txBody>
      </p:sp>
      <p:sp>
        <p:nvSpPr>
          <p:cNvPr id="3" name="Picture Placeholder 2"/>
          <p:cNvSpPr>
            <a:spLocks noGrp="1"/>
          </p:cNvSpPr>
          <p:nvPr>
            <p:ph type="pic" idx="1"/>
          </p:nvPr>
        </p:nvSpPr>
        <p:spPr>
          <a:xfrm>
            <a:off x="2509203" y="857885"/>
            <a:ext cx="7680960" cy="5760720"/>
          </a:xfrm>
        </p:spPr>
        <p:txBody>
          <a:bodyPr rtlCol="0">
            <a:normAutofit/>
          </a:bodyPr>
          <a:lstStyle>
            <a:lvl1pPr marL="0" indent="0">
              <a:buNone/>
              <a:defRPr sz="4300"/>
            </a:lvl1pPr>
            <a:lvl2pPr marL="610810" indent="0">
              <a:buNone/>
              <a:defRPr sz="3600"/>
            </a:lvl2pPr>
            <a:lvl3pPr marL="1221619" indent="0">
              <a:buNone/>
              <a:defRPr sz="3200"/>
            </a:lvl3pPr>
            <a:lvl4pPr marL="1832429" indent="0">
              <a:buNone/>
              <a:defRPr sz="2700"/>
            </a:lvl4pPr>
            <a:lvl5pPr marL="2443239" indent="0">
              <a:buNone/>
              <a:defRPr sz="2700"/>
            </a:lvl5pPr>
            <a:lvl6pPr marL="3054048" indent="0">
              <a:buNone/>
              <a:defRPr sz="2700"/>
            </a:lvl6pPr>
            <a:lvl7pPr marL="3664858" indent="0">
              <a:buNone/>
              <a:defRPr sz="2700"/>
            </a:lvl7pPr>
            <a:lvl8pPr marL="4275669" indent="0">
              <a:buNone/>
              <a:defRPr sz="2700"/>
            </a:lvl8pPr>
            <a:lvl9pPr marL="4886477" indent="0">
              <a:buNone/>
              <a:defRPr sz="2700"/>
            </a:lvl9pPr>
          </a:lstStyle>
          <a:p>
            <a:pPr lvl="0"/>
            <a:endParaRPr lang="en-IN" noProof="0"/>
          </a:p>
        </p:txBody>
      </p:sp>
      <p:sp>
        <p:nvSpPr>
          <p:cNvPr id="4" name="Text Placeholder 3"/>
          <p:cNvSpPr>
            <a:spLocks noGrp="1"/>
          </p:cNvSpPr>
          <p:nvPr>
            <p:ph type="body" sz="half" idx="2"/>
          </p:nvPr>
        </p:nvSpPr>
        <p:spPr>
          <a:xfrm>
            <a:off x="2509203" y="7514273"/>
            <a:ext cx="7680960" cy="1126807"/>
          </a:xfrm>
        </p:spPr>
        <p:txBody>
          <a:bodyPr/>
          <a:lstStyle>
            <a:lvl1pPr marL="0" indent="0">
              <a:buNone/>
              <a:defRPr sz="2000"/>
            </a:lvl1pPr>
            <a:lvl2pPr marL="610810" indent="0">
              <a:buNone/>
              <a:defRPr sz="1500"/>
            </a:lvl2pPr>
            <a:lvl3pPr marL="1221619" indent="0">
              <a:buNone/>
              <a:defRPr sz="1300"/>
            </a:lvl3pPr>
            <a:lvl4pPr marL="1832429" indent="0">
              <a:buNone/>
              <a:defRPr sz="1300"/>
            </a:lvl4pPr>
            <a:lvl5pPr marL="2443239" indent="0">
              <a:buNone/>
              <a:defRPr sz="1300"/>
            </a:lvl5pPr>
            <a:lvl6pPr marL="3054048" indent="0">
              <a:buNone/>
              <a:defRPr sz="1300"/>
            </a:lvl6pPr>
            <a:lvl7pPr marL="3664858" indent="0">
              <a:buNone/>
              <a:defRPr sz="1300"/>
            </a:lvl7pPr>
            <a:lvl8pPr marL="4275669" indent="0">
              <a:buNone/>
              <a:defRPr sz="1300"/>
            </a:lvl8pPr>
            <a:lvl9pPr marL="4886477" indent="0">
              <a:buNone/>
              <a:defRPr sz="13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8FFF95C0-CF26-4CDC-9CB1-3DE3F7C79C49}" type="datetime1">
              <a:rPr lang="en-US" smtClean="0"/>
              <a:pPr>
                <a:defRPr/>
              </a:pPr>
              <a:t>4/1/2022</a:t>
            </a:fld>
            <a:endParaRPr lang="en-IN"/>
          </a:p>
        </p:txBody>
      </p:sp>
      <p:sp>
        <p:nvSpPr>
          <p:cNvPr id="6" name="Footer Placeholder 4"/>
          <p:cNvSpPr>
            <a:spLocks noGrp="1"/>
          </p:cNvSpPr>
          <p:nvPr>
            <p:ph type="ftr" sz="quarter" idx="11"/>
          </p:nvPr>
        </p:nvSpPr>
        <p:spPr/>
        <p:txBody>
          <a:bodyPr/>
          <a:lstStyle>
            <a:lvl1pPr>
              <a:defRPr/>
            </a:lvl1pPr>
          </a:lstStyle>
          <a:p>
            <a:pPr>
              <a:defRPr/>
            </a:pPr>
            <a:endParaRPr lang="en-IN"/>
          </a:p>
        </p:txBody>
      </p:sp>
      <p:sp>
        <p:nvSpPr>
          <p:cNvPr id="7" name="Slide Number Placeholder 5"/>
          <p:cNvSpPr>
            <a:spLocks noGrp="1"/>
          </p:cNvSpPr>
          <p:nvPr>
            <p:ph type="sldNum" sz="quarter" idx="12"/>
          </p:nvPr>
        </p:nvSpPr>
        <p:spPr/>
        <p:txBody>
          <a:bodyPr/>
          <a:lstStyle>
            <a:lvl1pPr>
              <a:defRPr/>
            </a:lvl1pPr>
          </a:lstStyle>
          <a:p>
            <a:pPr>
              <a:defRPr/>
            </a:pPr>
            <a:fld id="{ABED479F-521B-4408-81C9-0A0674FC0DEA}" type="slidenum">
              <a:rPr lang="en-IN"/>
              <a:pPr>
                <a:defRPr/>
              </a:pPr>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40080" y="384493"/>
            <a:ext cx="11521440" cy="1600200"/>
          </a:xfrm>
          <a:prstGeom prst="rect">
            <a:avLst/>
          </a:prstGeom>
          <a:noFill/>
          <a:ln w="9525">
            <a:noFill/>
            <a:miter lim="800000"/>
            <a:headEnd/>
            <a:tailEnd/>
          </a:ln>
        </p:spPr>
        <p:txBody>
          <a:bodyPr vert="horz" wrap="square" lIns="122163" tIns="61082" rIns="122163" bIns="61082" numCol="1" anchor="ctr" anchorCtr="0" compatLnSpc="1">
            <a:prstTxWarp prst="textNoShape">
              <a:avLst/>
            </a:prstTxWarp>
          </a:bodyPr>
          <a:lstStyle/>
          <a:p>
            <a:pPr lvl="0"/>
            <a:r>
              <a:rPr lang="en-US"/>
              <a:t>Click to edit Master title style</a:t>
            </a:r>
            <a:endParaRPr lang="en-IN"/>
          </a:p>
        </p:txBody>
      </p:sp>
      <p:sp>
        <p:nvSpPr>
          <p:cNvPr id="1027" name="Text Placeholder 2"/>
          <p:cNvSpPr>
            <a:spLocks noGrp="1"/>
          </p:cNvSpPr>
          <p:nvPr>
            <p:ph type="body" idx="1"/>
          </p:nvPr>
        </p:nvSpPr>
        <p:spPr bwMode="auto">
          <a:xfrm>
            <a:off x="640080" y="2240282"/>
            <a:ext cx="11521440" cy="6336348"/>
          </a:xfrm>
          <a:prstGeom prst="rect">
            <a:avLst/>
          </a:prstGeom>
          <a:noFill/>
          <a:ln w="9525">
            <a:noFill/>
            <a:miter lim="800000"/>
            <a:headEnd/>
            <a:tailEnd/>
          </a:ln>
        </p:spPr>
        <p:txBody>
          <a:bodyPr vert="horz" wrap="square" lIns="122163" tIns="61082" rIns="122163" bIns="61082"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640080" y="8898894"/>
            <a:ext cx="2987040" cy="511175"/>
          </a:xfrm>
          <a:prstGeom prst="rect">
            <a:avLst/>
          </a:prstGeom>
        </p:spPr>
        <p:txBody>
          <a:bodyPr vert="horz" lIns="122163" tIns="61082" rIns="122163" bIns="61082" rtlCol="0" anchor="ctr"/>
          <a:lstStyle>
            <a:lvl1pPr algn="l" fontAlgn="auto">
              <a:spcBef>
                <a:spcPts val="0"/>
              </a:spcBef>
              <a:spcAft>
                <a:spcPts val="0"/>
              </a:spcAft>
              <a:defRPr sz="1500">
                <a:solidFill>
                  <a:schemeClr val="tx1">
                    <a:tint val="75000"/>
                  </a:schemeClr>
                </a:solidFill>
                <a:latin typeface="+mn-lt"/>
                <a:cs typeface="+mn-cs"/>
              </a:defRPr>
            </a:lvl1pPr>
          </a:lstStyle>
          <a:p>
            <a:pPr>
              <a:defRPr/>
            </a:pPr>
            <a:fld id="{49AC29B0-A08D-42C3-899F-DE31F561F2F3}" type="datetime1">
              <a:rPr lang="en-US" smtClean="0"/>
              <a:pPr>
                <a:defRPr/>
              </a:pPr>
              <a:t>4/1/2022</a:t>
            </a:fld>
            <a:endParaRPr lang="en-IN"/>
          </a:p>
        </p:txBody>
      </p:sp>
      <p:sp>
        <p:nvSpPr>
          <p:cNvPr id="5" name="Footer Placeholder 4"/>
          <p:cNvSpPr>
            <a:spLocks noGrp="1"/>
          </p:cNvSpPr>
          <p:nvPr>
            <p:ph type="ftr" sz="quarter" idx="3"/>
          </p:nvPr>
        </p:nvSpPr>
        <p:spPr>
          <a:xfrm>
            <a:off x="4373880" y="8898894"/>
            <a:ext cx="4053840" cy="511175"/>
          </a:xfrm>
          <a:prstGeom prst="rect">
            <a:avLst/>
          </a:prstGeom>
        </p:spPr>
        <p:txBody>
          <a:bodyPr vert="horz" lIns="122163" tIns="61082" rIns="122163" bIns="61082" rtlCol="0" anchor="ctr"/>
          <a:lstStyle>
            <a:lvl1pPr algn="ctr" fontAlgn="auto">
              <a:spcBef>
                <a:spcPts val="0"/>
              </a:spcBef>
              <a:spcAft>
                <a:spcPts val="0"/>
              </a:spcAft>
              <a:defRPr sz="1500">
                <a:solidFill>
                  <a:schemeClr val="tx1">
                    <a:tint val="75000"/>
                  </a:schemeClr>
                </a:solidFill>
                <a:latin typeface="+mn-lt"/>
                <a:cs typeface="+mn-cs"/>
              </a:defRPr>
            </a:lvl1pPr>
          </a:lstStyle>
          <a:p>
            <a:pPr>
              <a:defRPr/>
            </a:pPr>
            <a:endParaRPr lang="en-IN"/>
          </a:p>
        </p:txBody>
      </p:sp>
      <p:sp>
        <p:nvSpPr>
          <p:cNvPr id="6" name="Slide Number Placeholder 5"/>
          <p:cNvSpPr>
            <a:spLocks noGrp="1"/>
          </p:cNvSpPr>
          <p:nvPr>
            <p:ph type="sldNum" sz="quarter" idx="4"/>
          </p:nvPr>
        </p:nvSpPr>
        <p:spPr>
          <a:xfrm>
            <a:off x="9174480" y="8898894"/>
            <a:ext cx="2987040" cy="511175"/>
          </a:xfrm>
          <a:prstGeom prst="rect">
            <a:avLst/>
          </a:prstGeom>
        </p:spPr>
        <p:txBody>
          <a:bodyPr vert="horz" lIns="122163" tIns="61082" rIns="122163" bIns="61082" rtlCol="0" anchor="ctr"/>
          <a:lstStyle>
            <a:lvl1pPr algn="r" fontAlgn="auto">
              <a:spcBef>
                <a:spcPts val="0"/>
              </a:spcBef>
              <a:spcAft>
                <a:spcPts val="0"/>
              </a:spcAft>
              <a:defRPr sz="1500">
                <a:solidFill>
                  <a:schemeClr val="tx1">
                    <a:tint val="75000"/>
                  </a:schemeClr>
                </a:solidFill>
                <a:latin typeface="+mn-lt"/>
                <a:cs typeface="+mn-cs"/>
              </a:defRPr>
            </a:lvl1pPr>
          </a:lstStyle>
          <a:p>
            <a:pPr>
              <a:defRPr/>
            </a:pPr>
            <a:fld id="{310EBC3C-CD2B-45C0-8FF9-4D6B3B7672B1}" type="slidenum">
              <a:rPr lang="en-IN"/>
              <a:pPr>
                <a:defRPr/>
              </a:pPr>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rtl="0" eaLnBrk="0" fontAlgn="base" hangingPunct="0">
        <a:spcBef>
          <a:spcPct val="0"/>
        </a:spcBef>
        <a:spcAft>
          <a:spcPct val="0"/>
        </a:spcAft>
        <a:defRPr sz="5900" kern="1200">
          <a:solidFill>
            <a:schemeClr val="tx1"/>
          </a:solidFill>
          <a:latin typeface="+mj-lt"/>
          <a:ea typeface="+mj-ea"/>
          <a:cs typeface="+mj-cs"/>
        </a:defRPr>
      </a:lvl1pPr>
      <a:lvl2pPr algn="ctr" rtl="0" eaLnBrk="0" fontAlgn="base" hangingPunct="0">
        <a:spcBef>
          <a:spcPct val="0"/>
        </a:spcBef>
        <a:spcAft>
          <a:spcPct val="0"/>
        </a:spcAft>
        <a:defRPr sz="5900">
          <a:solidFill>
            <a:schemeClr val="tx1"/>
          </a:solidFill>
          <a:latin typeface="Calibri" pitchFamily="34" charset="0"/>
        </a:defRPr>
      </a:lvl2pPr>
      <a:lvl3pPr algn="ctr" rtl="0" eaLnBrk="0" fontAlgn="base" hangingPunct="0">
        <a:spcBef>
          <a:spcPct val="0"/>
        </a:spcBef>
        <a:spcAft>
          <a:spcPct val="0"/>
        </a:spcAft>
        <a:defRPr sz="5900">
          <a:solidFill>
            <a:schemeClr val="tx1"/>
          </a:solidFill>
          <a:latin typeface="Calibri" pitchFamily="34" charset="0"/>
        </a:defRPr>
      </a:lvl3pPr>
      <a:lvl4pPr algn="ctr" rtl="0" eaLnBrk="0" fontAlgn="base" hangingPunct="0">
        <a:spcBef>
          <a:spcPct val="0"/>
        </a:spcBef>
        <a:spcAft>
          <a:spcPct val="0"/>
        </a:spcAft>
        <a:defRPr sz="5900">
          <a:solidFill>
            <a:schemeClr val="tx1"/>
          </a:solidFill>
          <a:latin typeface="Calibri" pitchFamily="34" charset="0"/>
        </a:defRPr>
      </a:lvl4pPr>
      <a:lvl5pPr algn="ctr" rtl="0" eaLnBrk="0" fontAlgn="base" hangingPunct="0">
        <a:spcBef>
          <a:spcPct val="0"/>
        </a:spcBef>
        <a:spcAft>
          <a:spcPct val="0"/>
        </a:spcAft>
        <a:defRPr sz="5900">
          <a:solidFill>
            <a:schemeClr val="tx1"/>
          </a:solidFill>
          <a:latin typeface="Calibri" pitchFamily="34" charset="0"/>
        </a:defRPr>
      </a:lvl5pPr>
      <a:lvl6pPr marL="610810" algn="ctr" rtl="0" fontAlgn="base">
        <a:spcBef>
          <a:spcPct val="0"/>
        </a:spcBef>
        <a:spcAft>
          <a:spcPct val="0"/>
        </a:spcAft>
        <a:defRPr sz="5900">
          <a:solidFill>
            <a:schemeClr val="tx1"/>
          </a:solidFill>
          <a:latin typeface="Calibri" pitchFamily="34" charset="0"/>
        </a:defRPr>
      </a:lvl6pPr>
      <a:lvl7pPr marL="1221619" algn="ctr" rtl="0" fontAlgn="base">
        <a:spcBef>
          <a:spcPct val="0"/>
        </a:spcBef>
        <a:spcAft>
          <a:spcPct val="0"/>
        </a:spcAft>
        <a:defRPr sz="5900">
          <a:solidFill>
            <a:schemeClr val="tx1"/>
          </a:solidFill>
          <a:latin typeface="Calibri" pitchFamily="34" charset="0"/>
        </a:defRPr>
      </a:lvl7pPr>
      <a:lvl8pPr marL="1832429" algn="ctr" rtl="0" fontAlgn="base">
        <a:spcBef>
          <a:spcPct val="0"/>
        </a:spcBef>
        <a:spcAft>
          <a:spcPct val="0"/>
        </a:spcAft>
        <a:defRPr sz="5900">
          <a:solidFill>
            <a:schemeClr val="tx1"/>
          </a:solidFill>
          <a:latin typeface="Calibri" pitchFamily="34" charset="0"/>
        </a:defRPr>
      </a:lvl8pPr>
      <a:lvl9pPr marL="2443239" algn="ctr" rtl="0" fontAlgn="base">
        <a:spcBef>
          <a:spcPct val="0"/>
        </a:spcBef>
        <a:spcAft>
          <a:spcPct val="0"/>
        </a:spcAft>
        <a:defRPr sz="5900">
          <a:solidFill>
            <a:schemeClr val="tx1"/>
          </a:solidFill>
          <a:latin typeface="Calibri" pitchFamily="34" charset="0"/>
        </a:defRPr>
      </a:lvl9pPr>
    </p:titleStyle>
    <p:bodyStyle>
      <a:lvl1pPr marL="458108" indent="-458108" algn="l" rtl="0" eaLnBrk="0" fontAlgn="base" hangingPunct="0">
        <a:spcBef>
          <a:spcPct val="20000"/>
        </a:spcBef>
        <a:spcAft>
          <a:spcPct val="0"/>
        </a:spcAft>
        <a:buFont typeface="Arial" charset="0"/>
        <a:buChar char="•"/>
        <a:defRPr sz="4300" kern="1200">
          <a:solidFill>
            <a:schemeClr val="tx1"/>
          </a:solidFill>
          <a:latin typeface="+mn-lt"/>
          <a:ea typeface="+mn-ea"/>
          <a:cs typeface="+mn-cs"/>
        </a:defRPr>
      </a:lvl1pPr>
      <a:lvl2pPr marL="992566" indent="-381756" algn="l" rtl="0" eaLnBrk="0" fontAlgn="base" hangingPunct="0">
        <a:spcBef>
          <a:spcPct val="20000"/>
        </a:spcBef>
        <a:spcAft>
          <a:spcPct val="0"/>
        </a:spcAft>
        <a:buFont typeface="Arial" charset="0"/>
        <a:buChar char="–"/>
        <a:defRPr sz="3600" kern="1200">
          <a:solidFill>
            <a:schemeClr val="tx1"/>
          </a:solidFill>
          <a:latin typeface="+mn-lt"/>
          <a:ea typeface="+mn-ea"/>
          <a:cs typeface="+mn-cs"/>
        </a:defRPr>
      </a:lvl2pPr>
      <a:lvl3pPr marL="1527025" indent="-305404"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3pPr>
      <a:lvl4pPr marL="2137834" indent="-305404"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4pPr>
      <a:lvl5pPr marL="2748644" indent="-305404"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5pPr>
      <a:lvl6pPr marL="3359454" indent="-305404" algn="l" defTabSz="1221619"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70263" indent="-305404" algn="l" defTabSz="1221619"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81073" indent="-305404" algn="l" defTabSz="1221619"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91883" indent="-305404" algn="l" defTabSz="1221619"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21619" rtl="0" eaLnBrk="1" latinLnBrk="0" hangingPunct="1">
        <a:defRPr sz="2400" kern="1200">
          <a:solidFill>
            <a:schemeClr val="tx1"/>
          </a:solidFill>
          <a:latin typeface="+mn-lt"/>
          <a:ea typeface="+mn-ea"/>
          <a:cs typeface="+mn-cs"/>
        </a:defRPr>
      </a:lvl1pPr>
      <a:lvl2pPr marL="610810" algn="l" defTabSz="1221619" rtl="0" eaLnBrk="1" latinLnBrk="0" hangingPunct="1">
        <a:defRPr sz="2400" kern="1200">
          <a:solidFill>
            <a:schemeClr val="tx1"/>
          </a:solidFill>
          <a:latin typeface="+mn-lt"/>
          <a:ea typeface="+mn-ea"/>
          <a:cs typeface="+mn-cs"/>
        </a:defRPr>
      </a:lvl2pPr>
      <a:lvl3pPr marL="1221619" algn="l" defTabSz="1221619" rtl="0" eaLnBrk="1" latinLnBrk="0" hangingPunct="1">
        <a:defRPr sz="2400" kern="1200">
          <a:solidFill>
            <a:schemeClr val="tx1"/>
          </a:solidFill>
          <a:latin typeface="+mn-lt"/>
          <a:ea typeface="+mn-ea"/>
          <a:cs typeface="+mn-cs"/>
        </a:defRPr>
      </a:lvl3pPr>
      <a:lvl4pPr marL="1832429" algn="l" defTabSz="1221619" rtl="0" eaLnBrk="1" latinLnBrk="0" hangingPunct="1">
        <a:defRPr sz="2400" kern="1200">
          <a:solidFill>
            <a:schemeClr val="tx1"/>
          </a:solidFill>
          <a:latin typeface="+mn-lt"/>
          <a:ea typeface="+mn-ea"/>
          <a:cs typeface="+mn-cs"/>
        </a:defRPr>
      </a:lvl4pPr>
      <a:lvl5pPr marL="2443239" algn="l" defTabSz="1221619" rtl="0" eaLnBrk="1" latinLnBrk="0" hangingPunct="1">
        <a:defRPr sz="2400" kern="1200">
          <a:solidFill>
            <a:schemeClr val="tx1"/>
          </a:solidFill>
          <a:latin typeface="+mn-lt"/>
          <a:ea typeface="+mn-ea"/>
          <a:cs typeface="+mn-cs"/>
        </a:defRPr>
      </a:lvl5pPr>
      <a:lvl6pPr marL="3054048" algn="l" defTabSz="1221619" rtl="0" eaLnBrk="1" latinLnBrk="0" hangingPunct="1">
        <a:defRPr sz="2400" kern="1200">
          <a:solidFill>
            <a:schemeClr val="tx1"/>
          </a:solidFill>
          <a:latin typeface="+mn-lt"/>
          <a:ea typeface="+mn-ea"/>
          <a:cs typeface="+mn-cs"/>
        </a:defRPr>
      </a:lvl6pPr>
      <a:lvl7pPr marL="3664858" algn="l" defTabSz="1221619" rtl="0" eaLnBrk="1" latinLnBrk="0" hangingPunct="1">
        <a:defRPr sz="2400" kern="1200">
          <a:solidFill>
            <a:schemeClr val="tx1"/>
          </a:solidFill>
          <a:latin typeface="+mn-lt"/>
          <a:ea typeface="+mn-ea"/>
          <a:cs typeface="+mn-cs"/>
        </a:defRPr>
      </a:lvl7pPr>
      <a:lvl8pPr marL="4275669" algn="l" defTabSz="1221619" rtl="0" eaLnBrk="1" latinLnBrk="0" hangingPunct="1">
        <a:defRPr sz="2400" kern="1200">
          <a:solidFill>
            <a:schemeClr val="tx1"/>
          </a:solidFill>
          <a:latin typeface="+mn-lt"/>
          <a:ea typeface="+mn-ea"/>
          <a:cs typeface="+mn-cs"/>
        </a:defRPr>
      </a:lvl8pPr>
      <a:lvl9pPr marL="4886477" algn="l" defTabSz="1221619"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7.xml"/><Relationship Id="rId5" Type="http://schemas.openxmlformats.org/officeDocument/2006/relationships/image" Target="../media/image29.jpeg"/><Relationship Id="rId4" Type="http://schemas.openxmlformats.org/officeDocument/2006/relationships/image" Target="../media/image28.jpeg"/></Relationships>
</file>

<file path=ppt/slides/_rels/slide2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7.xml"/><Relationship Id="rId6" Type="http://schemas.openxmlformats.org/officeDocument/2006/relationships/image" Target="../media/image34.jpeg"/><Relationship Id="rId5" Type="http://schemas.openxmlformats.org/officeDocument/2006/relationships/image" Target="../media/image33.jpeg"/><Relationship Id="rId4" Type="http://schemas.openxmlformats.org/officeDocument/2006/relationships/image" Target="../media/image32.jpeg"/></Relationships>
</file>

<file path=ppt/slides/_rels/slide2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Layout" Target="../slideLayouts/slideLayout7.xml"/><Relationship Id="rId5" Type="http://schemas.openxmlformats.org/officeDocument/2006/relationships/image" Target="../media/image38.jpeg"/><Relationship Id="rId4" Type="http://schemas.openxmlformats.org/officeDocument/2006/relationships/image" Target="../media/image37.jpeg"/></Relationships>
</file>

<file path=ppt/slides/_rels/slide27.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jpeg"/><Relationship Id="rId1" Type="http://schemas.openxmlformats.org/officeDocument/2006/relationships/slideLayout" Target="../slideLayouts/slideLayout7.xml"/><Relationship Id="rId5" Type="http://schemas.openxmlformats.org/officeDocument/2006/relationships/image" Target="../media/image45.jpeg"/><Relationship Id="rId4" Type="http://schemas.openxmlformats.org/officeDocument/2006/relationships/image" Target="../media/image44.jpeg"/></Relationships>
</file>

<file path=ppt/slides/_rels/slide31.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46.jpeg"/><Relationship Id="rId1" Type="http://schemas.openxmlformats.org/officeDocument/2006/relationships/slideLayout" Target="../slideLayouts/slideLayout7.xml"/><Relationship Id="rId5" Type="http://schemas.openxmlformats.org/officeDocument/2006/relationships/image" Target="../media/image49.jpeg"/><Relationship Id="rId4" Type="http://schemas.openxmlformats.org/officeDocument/2006/relationships/image" Target="../media/image48.jpeg"/></Relationships>
</file>

<file path=ppt/slides/_rels/slide32.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50.jpeg"/><Relationship Id="rId1" Type="http://schemas.openxmlformats.org/officeDocument/2006/relationships/slideLayout" Target="../slideLayouts/slideLayout7.xml"/><Relationship Id="rId5" Type="http://schemas.openxmlformats.org/officeDocument/2006/relationships/image" Target="../media/image53.jpeg"/><Relationship Id="rId4" Type="http://schemas.openxmlformats.org/officeDocument/2006/relationships/image" Target="../media/image52.jpeg"/></Relationships>
</file>

<file path=ppt/slides/_rels/slide33.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image" Target="../media/image54.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57.jp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58.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hemeOverride" Target="../theme/themeOverride1.xml"/></Relationships>
</file>

<file path=ppt/slides/_rels/slide40.xml.rels><?xml version="1.0" encoding="UTF-8" standalone="yes"?>
<Relationships xmlns="http://schemas.openxmlformats.org/package/2006/relationships"><Relationship Id="rId2" Type="http://schemas.openxmlformats.org/officeDocument/2006/relationships/image" Target="../media/image59.jp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 Id="rId4"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237682"/>
            <a:ext cx="12801600" cy="1237211"/>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wrap="square" lIns="127963" tIns="63983" rIns="127963" bIns="63983" rtlCol="0">
            <a:spAutoFit/>
          </a:bodyPr>
          <a:lstStyle/>
          <a:p>
            <a:pPr algn="ctr"/>
            <a:r>
              <a:rPr lang="en-US" sz="3600" b="1" dirty="0">
                <a:solidFill>
                  <a:schemeClr val="tx1"/>
                </a:solidFill>
                <a:latin typeface="Times New Roman" panose="02020603050405020304" pitchFamily="18" charset="0"/>
                <a:cs typeface="Times New Roman" panose="02020603050405020304" pitchFamily="18" charset="0"/>
              </a:rPr>
              <a:t>Land Resource Inventory of Balepalli Micro-watershed </a:t>
            </a:r>
            <a:endParaRPr lang="en-IN" sz="3600" b="1" dirty="0">
              <a:solidFill>
                <a:schemeClr val="tx1"/>
              </a:solidFill>
              <a:latin typeface="Times New Roman" panose="02020603050405020304" pitchFamily="18" charset="0"/>
              <a:cs typeface="Times New Roman" panose="02020603050405020304" pitchFamily="18" charset="0"/>
            </a:endParaRPr>
          </a:p>
          <a:p>
            <a:pPr algn="ctr"/>
            <a:r>
              <a:rPr lang="en-US" sz="3600" b="1" dirty="0">
                <a:solidFill>
                  <a:schemeClr val="tx1"/>
                </a:solidFill>
                <a:latin typeface="Times New Roman" panose="02020603050405020304" pitchFamily="18" charset="0"/>
                <a:cs typeface="Times New Roman" panose="02020603050405020304" pitchFamily="18" charset="0"/>
              </a:rPr>
              <a:t>Doddaballapura Taluk, Bangalore Rural District, Karnataka</a:t>
            </a:r>
            <a:endParaRPr lang="en-IN" sz="3600" b="1" dirty="0">
              <a:solidFill>
                <a:schemeClr val="tx1"/>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31608" y="1929271"/>
            <a:ext cx="12801600" cy="1791209"/>
          </a:xfrm>
          <a:prstGeom prst="rect">
            <a:avLst/>
          </a:prstGeom>
          <a:ln/>
        </p:spPr>
        <p:style>
          <a:lnRef idx="0">
            <a:schemeClr val="accent1"/>
          </a:lnRef>
          <a:fillRef idx="3">
            <a:schemeClr val="accent1"/>
          </a:fillRef>
          <a:effectRef idx="3">
            <a:schemeClr val="accent1"/>
          </a:effectRef>
          <a:fontRef idx="minor">
            <a:schemeClr val="lt1"/>
          </a:fontRef>
        </p:style>
        <p:txBody>
          <a:bodyPr wrap="square" lIns="127963" tIns="63983" rIns="127963" bIns="63983" rtlCol="0">
            <a:spAutoFit/>
          </a:bodyPr>
          <a:lstStyle/>
          <a:p>
            <a:pPr algn="ctr"/>
            <a:r>
              <a:rPr lang="en-US" sz="3600" b="1"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Times New Roman" panose="02020603050405020304" pitchFamily="18" charset="0"/>
                <a:cs typeface="Times New Roman" panose="02020603050405020304" pitchFamily="18" charset="0"/>
              </a:rPr>
              <a:t>Watershed Development to Prevent Drought </a:t>
            </a:r>
          </a:p>
          <a:p>
            <a:pPr algn="ctr"/>
            <a:r>
              <a:rPr lang="en-US" sz="3600" b="1"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Times New Roman" panose="02020603050405020304" pitchFamily="18" charset="0"/>
                <a:cs typeface="Times New Roman" panose="02020603050405020304" pitchFamily="18" charset="0"/>
              </a:rPr>
              <a:t> funded by </a:t>
            </a:r>
            <a:r>
              <a:rPr lang="en-US" sz="3600" b="1" dirty="0">
                <a:solidFill>
                  <a:schemeClr val="bg1"/>
                </a:solidFill>
                <a:latin typeface="Times New Roman" panose="02020603050405020304" pitchFamily="18" charset="0"/>
                <a:cs typeface="Times New Roman" panose="02020603050405020304" pitchFamily="18" charset="0"/>
              </a:rPr>
              <a:t>Watershed Development Department, Govt. of Karnataka, Bangalore</a:t>
            </a:r>
            <a:endParaRPr lang="en-IN" sz="3600" b="1" dirty="0">
              <a:solidFill>
                <a:schemeClr val="bg1"/>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31608" y="7608912"/>
            <a:ext cx="12801600" cy="1791209"/>
          </a:xfrm>
          <a:prstGeom prst="rect">
            <a:avLst/>
          </a:prstGeom>
        </p:spPr>
        <p:style>
          <a:lnRef idx="0">
            <a:schemeClr val="accent1"/>
          </a:lnRef>
          <a:fillRef idx="3">
            <a:schemeClr val="accent1"/>
          </a:fillRef>
          <a:effectRef idx="3">
            <a:schemeClr val="accent1"/>
          </a:effectRef>
          <a:fontRef idx="minor">
            <a:schemeClr val="lt1"/>
          </a:fontRef>
        </p:style>
        <p:txBody>
          <a:bodyPr wrap="square" lIns="127963" tIns="63983" rIns="127963" bIns="63983" rtlCol="0">
            <a:spAutoFit/>
          </a:bodyPr>
          <a:lstStyle/>
          <a:p>
            <a:pPr algn="ctr"/>
            <a:r>
              <a:rPr lang="en-US" sz="3600" b="1" dirty="0">
                <a:latin typeface="Times New Roman" panose="02020603050405020304" pitchFamily="18" charset="0"/>
                <a:cs typeface="Times New Roman" panose="02020603050405020304" pitchFamily="18" charset="0"/>
              </a:rPr>
              <a:t>University of Agricultural Sciences, Bangalore</a:t>
            </a:r>
          </a:p>
          <a:p>
            <a:pPr algn="ctr"/>
            <a:r>
              <a:rPr lang="en-US" sz="3600" b="1" dirty="0">
                <a:solidFill>
                  <a:schemeClr val="bg1"/>
                </a:solidFill>
                <a:latin typeface="Times New Roman" panose="02020603050405020304" pitchFamily="18" charset="0"/>
                <a:cs typeface="Times New Roman" panose="02020603050405020304" pitchFamily="18" charset="0"/>
              </a:rPr>
              <a:t>Watershed Development Department, Govt. of Karnataka, Bangalore</a:t>
            </a:r>
            <a:endParaRPr lang="en-IN" sz="3600" b="1" dirty="0">
              <a:solidFill>
                <a:schemeClr val="bg1"/>
              </a:solidFill>
              <a:latin typeface="Times New Roman" panose="02020603050405020304" pitchFamily="18" charset="0"/>
              <a:cs typeface="Times New Roman" panose="02020603050405020304" pitchFamily="18" charset="0"/>
            </a:endParaRPr>
          </a:p>
        </p:txBody>
      </p:sp>
      <p:pic>
        <p:nvPicPr>
          <p:cNvPr id="16385" name="Picture 1" descr="Y:\5 images and LOGOS\UAS logo.bmp"/>
          <p:cNvPicPr>
            <a:picLocks noChangeAspect="1" noChangeArrowheads="1"/>
          </p:cNvPicPr>
          <p:nvPr/>
        </p:nvPicPr>
        <p:blipFill>
          <a:blip r:embed="rId2" cstate="print"/>
          <a:srcRect/>
          <a:stretch>
            <a:fillRect/>
          </a:stretch>
        </p:blipFill>
        <p:spPr bwMode="auto">
          <a:xfrm>
            <a:off x="1792288" y="4800600"/>
            <a:ext cx="2200077" cy="2157521"/>
          </a:xfrm>
          <a:prstGeom prst="rect">
            <a:avLst/>
          </a:prstGeom>
          <a:noFill/>
        </p:spPr>
      </p:pic>
      <p:pic>
        <p:nvPicPr>
          <p:cNvPr id="10" name="Picture 9">
            <a:extLst>
              <a:ext uri="{FF2B5EF4-FFF2-40B4-BE49-F238E27FC236}">
                <a16:creationId xmlns:a16="http://schemas.microsoft.com/office/drawing/2014/main" xmlns="" id="{8B913D7F-660E-4AA4-9AAF-9EB8123530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8780" y="4815162"/>
            <a:ext cx="2157521" cy="2157521"/>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557428" y="9185969"/>
            <a:ext cx="2987040" cy="511175"/>
          </a:xfrm>
        </p:spPr>
        <p:txBody>
          <a:bodyPr/>
          <a:lstStyle/>
          <a:p>
            <a:pPr>
              <a:defRPr/>
            </a:pPr>
            <a:r>
              <a:rPr lang="en-IN" dirty="0"/>
              <a:t>6</a:t>
            </a:r>
          </a:p>
        </p:txBody>
      </p:sp>
      <p:pic>
        <p:nvPicPr>
          <p:cNvPr id="3073" name="Picture 1"/>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34115" y="343068"/>
            <a:ext cx="12285806" cy="8695943"/>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557428" y="9147212"/>
            <a:ext cx="2987040" cy="511175"/>
          </a:xfrm>
        </p:spPr>
        <p:txBody>
          <a:bodyPr/>
          <a:lstStyle/>
          <a:p>
            <a:pPr>
              <a:defRPr/>
            </a:pPr>
            <a:r>
              <a:rPr lang="en-IN" dirty="0"/>
              <a:t>7</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704" y="86428"/>
            <a:ext cx="12795778" cy="9056903"/>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9472634" y="8944007"/>
            <a:ext cx="2987040" cy="511175"/>
          </a:xfrm>
        </p:spPr>
        <p:txBody>
          <a:bodyPr/>
          <a:lstStyle/>
          <a:p>
            <a:pPr>
              <a:defRPr/>
            </a:pPr>
            <a:r>
              <a:rPr lang="en-IN" dirty="0"/>
              <a:t>8</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9429" y="157280"/>
            <a:ext cx="12595831" cy="8915380"/>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485990" y="9004336"/>
            <a:ext cx="2987040" cy="511175"/>
          </a:xfrm>
        </p:spPr>
        <p:txBody>
          <a:bodyPr/>
          <a:lstStyle/>
          <a:p>
            <a:r>
              <a:rPr lang="en-IN" dirty="0">
                <a:latin typeface="Times New Roman" pitchFamily="18" charset="0"/>
                <a:cs typeface="Times New Roman" pitchFamily="18" charset="0"/>
              </a:rPr>
              <a:t>9</a:t>
            </a:r>
          </a:p>
        </p:txBody>
      </p:sp>
      <p:sp>
        <p:nvSpPr>
          <p:cNvPr id="55297" name="Rectangle 1"/>
          <p:cNvSpPr>
            <a:spLocks noChangeArrowheads="1"/>
          </p:cNvSpPr>
          <p:nvPr/>
        </p:nvSpPr>
        <p:spPr bwMode="auto">
          <a:xfrm>
            <a:off x="1400140" y="1793641"/>
            <a:ext cx="10501386" cy="6274989"/>
          </a:xfrm>
          <a:prstGeom prst="rect">
            <a:avLst/>
          </a:prstGeom>
          <a:noFill/>
          <a:ln w="9525">
            <a:noFill/>
            <a:miter lim="800000"/>
            <a:headEnd/>
            <a:tailEnd/>
          </a:ln>
          <a:effectLst/>
        </p:spPr>
        <p:txBody>
          <a:bodyPr vert="horz" wrap="square" lIns="91378" tIns="45689" rIns="91378" bIns="45689" numCol="1" anchor="ctr" anchorCtr="0" compatLnSpc="1">
            <a:prstTxWarp prst="textNoShape">
              <a:avLst/>
            </a:prstTxWarp>
            <a:spAutoFit/>
          </a:bodyPr>
          <a:lstStyle/>
          <a:p>
            <a:pPr lvl="2" algn="just" defTabSz="913797" eaLnBrk="0" hangingPunct="0">
              <a:lnSpc>
                <a:spcPct val="150000"/>
              </a:lnSpc>
              <a:buSzPct val="150000"/>
              <a:buFont typeface="Arial" pitchFamily="34" charset="0"/>
              <a:buChar char="•"/>
            </a:pPr>
            <a:r>
              <a:rPr lang="en-US" dirty="0">
                <a:solidFill>
                  <a:srgbClr val="000000"/>
                </a:solidFill>
                <a:latin typeface="Times New Roman" pitchFamily="18" charset="0"/>
                <a:ea typeface="Calibri" pitchFamily="34" charset="0"/>
                <a:cs typeface="Times New Roman" pitchFamily="18" charset="0"/>
              </a:rPr>
              <a:t>  Traversing the watershed using cadastral maps and imagery as base</a:t>
            </a:r>
            <a:endParaRPr lang="en-US" dirty="0">
              <a:latin typeface="Times New Roman" pitchFamily="18" charset="0"/>
              <a:cs typeface="Times New Roman" pitchFamily="18" charset="0"/>
            </a:endParaRPr>
          </a:p>
          <a:p>
            <a:pPr lvl="2" algn="just" defTabSz="913797" eaLnBrk="0" hangingPunct="0">
              <a:lnSpc>
                <a:spcPct val="150000"/>
              </a:lnSpc>
              <a:buSzPct val="150000"/>
              <a:buFont typeface="Arial" pitchFamily="34" charset="0"/>
              <a:buChar char="•"/>
            </a:pPr>
            <a:r>
              <a:rPr lang="en-US" dirty="0">
                <a:solidFill>
                  <a:srgbClr val="000000"/>
                </a:solidFill>
                <a:latin typeface="Times New Roman" pitchFamily="18" charset="0"/>
                <a:ea typeface="Calibri" pitchFamily="34" charset="0"/>
                <a:cs typeface="Times New Roman" pitchFamily="18" charset="0"/>
              </a:rPr>
              <a:t>  Identifying landforms, geology, land use and other features</a:t>
            </a:r>
            <a:endParaRPr lang="en-US" dirty="0">
              <a:latin typeface="Times New Roman" pitchFamily="18" charset="0"/>
              <a:cs typeface="Times New Roman" pitchFamily="18" charset="0"/>
            </a:endParaRPr>
          </a:p>
          <a:p>
            <a:pPr lvl="2" algn="just" defTabSz="913797" eaLnBrk="0" hangingPunct="0">
              <a:lnSpc>
                <a:spcPct val="150000"/>
              </a:lnSpc>
              <a:buSzPct val="150000"/>
              <a:buFont typeface="Arial" pitchFamily="34" charset="0"/>
              <a:buChar char="•"/>
            </a:pPr>
            <a:r>
              <a:rPr lang="en-US" dirty="0">
                <a:solidFill>
                  <a:srgbClr val="000000"/>
                </a:solidFill>
                <a:latin typeface="Times New Roman" pitchFamily="18" charset="0"/>
                <a:ea typeface="Calibri" pitchFamily="34" charset="0"/>
                <a:cs typeface="Times New Roman" pitchFamily="18" charset="0"/>
              </a:rPr>
              <a:t>  Selecting fields representing land units</a:t>
            </a:r>
            <a:endParaRPr lang="en-US" dirty="0">
              <a:latin typeface="Times New Roman" pitchFamily="18" charset="0"/>
              <a:cs typeface="Times New Roman" pitchFamily="18" charset="0"/>
            </a:endParaRPr>
          </a:p>
          <a:p>
            <a:pPr lvl="2" algn="just" defTabSz="913797" eaLnBrk="0" hangingPunct="0">
              <a:lnSpc>
                <a:spcPct val="150000"/>
              </a:lnSpc>
              <a:buSzPct val="150000"/>
              <a:buFont typeface="Arial" pitchFamily="34" charset="0"/>
              <a:buChar char="•"/>
            </a:pPr>
            <a:r>
              <a:rPr lang="en-US" dirty="0">
                <a:solidFill>
                  <a:srgbClr val="000000"/>
                </a:solidFill>
                <a:latin typeface="Times New Roman" pitchFamily="18" charset="0"/>
                <a:ea typeface="Calibri" pitchFamily="34" charset="0"/>
                <a:cs typeface="Times New Roman" pitchFamily="18" charset="0"/>
              </a:rPr>
              <a:t>  Opening profiles up to 2 m depth</a:t>
            </a:r>
            <a:endParaRPr lang="en-US" dirty="0">
              <a:latin typeface="Times New Roman" pitchFamily="18" charset="0"/>
              <a:cs typeface="Times New Roman" pitchFamily="18" charset="0"/>
            </a:endParaRPr>
          </a:p>
          <a:p>
            <a:pPr lvl="2" algn="just" defTabSz="913797" eaLnBrk="0" hangingPunct="0">
              <a:lnSpc>
                <a:spcPct val="150000"/>
              </a:lnSpc>
              <a:buSzPct val="150000"/>
              <a:buFont typeface="Arial" pitchFamily="34" charset="0"/>
              <a:buChar char="•"/>
            </a:pPr>
            <a:r>
              <a:rPr lang="en-US" dirty="0">
                <a:solidFill>
                  <a:srgbClr val="000000"/>
                </a:solidFill>
                <a:latin typeface="Times New Roman" pitchFamily="18" charset="0"/>
                <a:ea typeface="Calibri" pitchFamily="34" charset="0"/>
                <a:cs typeface="Times New Roman" pitchFamily="18" charset="0"/>
              </a:rPr>
              <a:t>  Studying soil and site characteristics</a:t>
            </a:r>
            <a:endParaRPr lang="en-US" dirty="0">
              <a:latin typeface="Times New Roman" pitchFamily="18" charset="0"/>
              <a:cs typeface="Times New Roman" pitchFamily="18" charset="0"/>
            </a:endParaRPr>
          </a:p>
          <a:p>
            <a:pPr lvl="2" algn="just" defTabSz="913797" eaLnBrk="0" hangingPunct="0">
              <a:lnSpc>
                <a:spcPct val="150000"/>
              </a:lnSpc>
              <a:buSzPct val="150000"/>
              <a:buFont typeface="Arial" pitchFamily="34" charset="0"/>
              <a:buChar char="•"/>
            </a:pPr>
            <a:r>
              <a:rPr lang="en-US" dirty="0">
                <a:solidFill>
                  <a:srgbClr val="000000"/>
                </a:solidFill>
                <a:latin typeface="Times New Roman" pitchFamily="18" charset="0"/>
                <a:ea typeface="Calibri" pitchFamily="34" charset="0"/>
                <a:cs typeface="Times New Roman" pitchFamily="18" charset="0"/>
              </a:rPr>
              <a:t>  Grouping similar areas based on their soil-site characteristics into land management units</a:t>
            </a:r>
          </a:p>
          <a:p>
            <a:pPr lvl="2" algn="just" defTabSz="913797" eaLnBrk="0" hangingPunct="0">
              <a:lnSpc>
                <a:spcPct val="150000"/>
              </a:lnSpc>
              <a:buSzPct val="150000"/>
              <a:buFont typeface="Arial" pitchFamily="34" charset="0"/>
              <a:buChar char="•"/>
            </a:pPr>
            <a:r>
              <a:rPr lang="en-US" dirty="0">
                <a:solidFill>
                  <a:srgbClr val="000000"/>
                </a:solidFill>
                <a:latin typeface="Times New Roman" pitchFamily="18" charset="0"/>
                <a:ea typeface="Calibri" pitchFamily="34" charset="0"/>
                <a:cs typeface="Times New Roman" pitchFamily="18" charset="0"/>
              </a:rPr>
              <a:t>  Preparation of crop, soil and water conservation plan</a:t>
            </a:r>
            <a:endParaRPr lang="en-US" dirty="0">
              <a:latin typeface="Times New Roman" pitchFamily="18" charset="0"/>
              <a:cs typeface="Times New Roman" pitchFamily="18" charset="0"/>
            </a:endParaRPr>
          </a:p>
          <a:p>
            <a:pPr algn="just" defTabSz="913797" eaLnBrk="0" hangingPunct="0">
              <a:lnSpc>
                <a:spcPct val="150000"/>
              </a:lnSpc>
            </a:pPr>
            <a:endParaRPr lang="en-US" dirty="0">
              <a:solidFill>
                <a:srgbClr val="000000"/>
              </a:solidFill>
              <a:latin typeface="Times New Roman" pitchFamily="18" charset="0"/>
              <a:ea typeface="Calibri" pitchFamily="34" charset="0"/>
              <a:cs typeface="Times New Roman" pitchFamily="18" charset="0"/>
            </a:endParaRPr>
          </a:p>
          <a:p>
            <a:pPr algn="just" defTabSz="913797" eaLnBrk="0" hangingPunct="0">
              <a:lnSpc>
                <a:spcPct val="150000"/>
              </a:lnSpc>
            </a:pPr>
            <a:r>
              <a:rPr lang="en-US" dirty="0">
                <a:solidFill>
                  <a:srgbClr val="000000"/>
                </a:solidFill>
                <a:latin typeface="Times New Roman" pitchFamily="18" charset="0"/>
                <a:ea typeface="Calibri" pitchFamily="34" charset="0"/>
                <a:cs typeface="Times New Roman" pitchFamily="18" charset="0"/>
              </a:rPr>
              <a:t>	</a:t>
            </a:r>
            <a:r>
              <a:rPr lang="en-US" dirty="0">
                <a:latin typeface="Times New Roman" pitchFamily="18" charset="0"/>
                <a:ea typeface="Calibri" pitchFamily="34" charset="0"/>
                <a:cs typeface="Times New Roman" pitchFamily="18" charset="0"/>
              </a:rPr>
              <a:t> The required site and soil characteristics are described and recorded on a standard proforma by following the protocols and guidelines given in the soil survey manual and field guide.  Collection of soil samples from representative pedons for laboratory characterization and collection of surface soil samples at 320 m grid intervals from selected fields covering most of the management units for macro and micro-nutrient analysis has been carried out. </a:t>
            </a:r>
            <a:r>
              <a:rPr lang="en-US" dirty="0">
                <a:latin typeface="Times New Roman" pitchFamily="18" charset="0"/>
                <a:ea typeface="Times New Roman" pitchFamily="18" charset="0"/>
                <a:cs typeface="Times New Roman" pitchFamily="18" charset="0"/>
              </a:rPr>
              <a:t>Further, processing of data at analytical and  GIS lab were carried out to generate various thematic maps for each of the study area. </a:t>
            </a:r>
            <a:endParaRPr lang="en-US" dirty="0">
              <a:latin typeface="Times New Roman" pitchFamily="18" charset="0"/>
              <a:cs typeface="Times New Roman" pitchFamily="18" charset="0"/>
            </a:endParaRPr>
          </a:p>
          <a:p>
            <a:pPr algn="just" defTabSz="913797" eaLnBrk="0" hangingPunct="0">
              <a:lnSpc>
                <a:spcPct val="150000"/>
              </a:lnSpc>
            </a:pPr>
            <a:endParaRPr lang="en-US" dirty="0">
              <a:latin typeface="Times New Roman" pitchFamily="18" charset="0"/>
              <a:cs typeface="Times New Roman" pitchFamily="18" charset="0"/>
            </a:endParaRPr>
          </a:p>
        </p:txBody>
      </p:sp>
      <p:sp>
        <p:nvSpPr>
          <p:cNvPr id="4" name="Rectangle 3"/>
          <p:cNvSpPr/>
          <p:nvPr/>
        </p:nvSpPr>
        <p:spPr>
          <a:xfrm>
            <a:off x="0" y="264096"/>
            <a:ext cx="12801600" cy="830934"/>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wrap="square" lIns="91378" tIns="45689" rIns="91378" bIns="45689">
            <a:spAutoFit/>
          </a:bodyPr>
          <a:lstStyle/>
          <a:p>
            <a:pPr algn="ctr"/>
            <a:r>
              <a:rPr lang="en-US" sz="2400" b="1" dirty="0">
                <a:solidFill>
                  <a:srgbClr val="0045D0"/>
                </a:solidFill>
                <a:latin typeface="Times New Roman" pitchFamily="18" charset="0"/>
                <a:ea typeface="Calibri" pitchFamily="34" charset="0"/>
                <a:cs typeface="Times New Roman" pitchFamily="18" charset="0"/>
              </a:rPr>
              <a:t>Survey Methodology </a:t>
            </a:r>
          </a:p>
          <a:p>
            <a:pPr algn="ctr"/>
            <a:r>
              <a:rPr lang="en-US" sz="2400" b="1" dirty="0">
                <a:solidFill>
                  <a:srgbClr val="0045D0"/>
                </a:solidFill>
                <a:latin typeface="Times New Roman" pitchFamily="18" charset="0"/>
                <a:ea typeface="Calibri" pitchFamily="34" charset="0"/>
                <a:cs typeface="Times New Roman" pitchFamily="18" charset="0"/>
              </a:rPr>
              <a:t>Sequence of activities leading to Land Resource Inventory (LRI)</a:t>
            </a:r>
            <a:endParaRPr lang="en-IN" sz="2400" b="1" dirty="0">
              <a:solidFill>
                <a:srgbClr val="0045D0"/>
              </a:solidFill>
              <a:latin typeface="Times New Roman" pitchFamily="18" charset="0"/>
              <a:ea typeface="Calibri" pitchFamily="34" charset="0"/>
              <a:cs typeface="Times New Roman" pitchFamily="18"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615509" y="9004336"/>
            <a:ext cx="2987040" cy="511175"/>
          </a:xfrm>
        </p:spPr>
        <p:txBody>
          <a:bodyPr/>
          <a:lstStyle/>
          <a:p>
            <a:pPr>
              <a:defRPr/>
            </a:pPr>
            <a:r>
              <a:rPr lang="en-US" dirty="0"/>
              <a:t>10</a:t>
            </a:r>
            <a:endParaRPr lang="en-IN" dirty="0"/>
          </a:p>
        </p:txBody>
      </p:sp>
      <p:pic>
        <p:nvPicPr>
          <p:cNvPr id="30722"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54137" y="434286"/>
            <a:ext cx="12138854" cy="8589749"/>
          </a:xfrm>
          <a:prstGeom prst="rect">
            <a:avLst/>
          </a:prstGeom>
          <a:noFill/>
        </p:spPr>
      </p:pic>
      <p:sp>
        <p:nvSpPr>
          <p:cNvPr id="5" name="Rectangle 4"/>
          <p:cNvSpPr/>
          <p:nvPr/>
        </p:nvSpPr>
        <p:spPr>
          <a:xfrm>
            <a:off x="4235948" y="157130"/>
            <a:ext cx="4397100" cy="400110"/>
          </a:xfrm>
          <a:prstGeom prst="rect">
            <a:avLst/>
          </a:prstGeom>
        </p:spPr>
        <p:txBody>
          <a:bodyPr wrap="none" lIns="91384" tIns="45692" rIns="91384" bIns="45692">
            <a:spAutoFit/>
          </a:bodyPr>
          <a:lstStyle/>
          <a:p>
            <a:r>
              <a:rPr lang="en-US" sz="2000" b="1" dirty="0">
                <a:latin typeface="Times New Roman" pitchFamily="18" charset="0"/>
                <a:cs typeface="Times New Roman" pitchFamily="18" charset="0"/>
              </a:rPr>
              <a:t>SOIL SURVEY INTERPRETATIONS</a:t>
            </a:r>
            <a:endParaRPr lang="en-IN" sz="2000" b="1"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9615509" y="9015445"/>
            <a:ext cx="2987040" cy="511175"/>
          </a:xfrm>
        </p:spPr>
        <p:txBody>
          <a:bodyPr/>
          <a:lstStyle/>
          <a:p>
            <a:pPr>
              <a:defRPr/>
            </a:pPr>
            <a:r>
              <a:rPr lang="en-US" dirty="0"/>
              <a:t>11</a:t>
            </a:r>
            <a:endParaRPr lang="en-IN" dirty="0"/>
          </a:p>
        </p:txBody>
      </p:sp>
      <p:pic>
        <p:nvPicPr>
          <p:cNvPr id="31746"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118" y="45013"/>
            <a:ext cx="12797364" cy="9058026"/>
          </a:xfrm>
          <a:prstGeom prst="rect">
            <a:avLst/>
          </a:prstGeo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615509" y="9015445"/>
            <a:ext cx="2987040" cy="511175"/>
          </a:xfrm>
        </p:spPr>
        <p:txBody>
          <a:bodyPr/>
          <a:lstStyle/>
          <a:p>
            <a:pPr>
              <a:defRPr/>
            </a:pPr>
            <a:r>
              <a:rPr lang="en-IN" dirty="0"/>
              <a:t>12</a:t>
            </a:r>
          </a:p>
        </p:txBody>
      </p:sp>
      <p:pic>
        <p:nvPicPr>
          <p:cNvPr id="32770"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80698" y="153764"/>
            <a:ext cx="12504577" cy="8850790"/>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544072" y="9075774"/>
            <a:ext cx="2987040" cy="511175"/>
          </a:xfrm>
        </p:spPr>
        <p:txBody>
          <a:bodyPr/>
          <a:lstStyle/>
          <a:p>
            <a:pPr>
              <a:defRPr/>
            </a:pPr>
            <a:r>
              <a:rPr lang="en-IN" dirty="0"/>
              <a:t>13</a:t>
            </a:r>
          </a:p>
        </p:txBody>
      </p:sp>
      <p:pic>
        <p:nvPicPr>
          <p:cNvPr id="33794"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04632" y="100584"/>
            <a:ext cx="12694866" cy="8985477"/>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9615509" y="9015445"/>
            <a:ext cx="2987040" cy="511175"/>
          </a:xfrm>
        </p:spPr>
        <p:txBody>
          <a:bodyPr/>
          <a:lstStyle/>
          <a:p>
            <a:pPr>
              <a:defRPr/>
            </a:pPr>
            <a:r>
              <a:rPr lang="en-US" dirty="0"/>
              <a:t>14</a:t>
            </a:r>
            <a:endParaRPr lang="en-IN" dirty="0"/>
          </a:p>
        </p:txBody>
      </p:sp>
      <p:pic>
        <p:nvPicPr>
          <p:cNvPr id="34818"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60279" y="275158"/>
            <a:ext cx="12282629" cy="8693694"/>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615509" y="9015445"/>
            <a:ext cx="2987040" cy="511175"/>
          </a:xfrm>
        </p:spPr>
        <p:txBody>
          <a:bodyPr/>
          <a:lstStyle/>
          <a:p>
            <a:pPr>
              <a:defRPr/>
            </a:pPr>
            <a:r>
              <a:rPr lang="en-IN" dirty="0"/>
              <a:t>15</a:t>
            </a:r>
          </a:p>
        </p:txBody>
      </p:sp>
      <p:pic>
        <p:nvPicPr>
          <p:cNvPr id="35842"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387" y="272133"/>
            <a:ext cx="12553440" cy="8885375"/>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08114" y="147866"/>
            <a:ext cx="12430211" cy="476270"/>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wrap="square" lIns="91378" tIns="45689" rIns="91378" bIns="45689">
            <a:spAutoFit/>
          </a:bodyPr>
          <a:lstStyle/>
          <a:p>
            <a:pPr algn="ctr"/>
            <a:r>
              <a:rPr lang="en-US" sz="2400" b="1" dirty="0">
                <a:solidFill>
                  <a:srgbClr val="0045D0"/>
                </a:solidFill>
                <a:latin typeface="Times New Roman" pitchFamily="18" charset="0"/>
                <a:cs typeface="Times New Roman" pitchFamily="18" charset="0"/>
              </a:rPr>
              <a:t>Contents</a:t>
            </a:r>
            <a:endParaRPr lang="en-IN" sz="2400" dirty="0">
              <a:solidFill>
                <a:srgbClr val="0045D0"/>
              </a:solidFill>
              <a:latin typeface="Times New Roman" pitchFamily="18" charset="0"/>
              <a:cs typeface="Times New Roman" pitchFamily="18" charset="0"/>
            </a:endParaRPr>
          </a:p>
        </p:txBody>
      </p:sp>
      <p:graphicFrame>
        <p:nvGraphicFramePr>
          <p:cNvPr id="5" name="Table 4">
            <a:extLst>
              <a:ext uri="{FF2B5EF4-FFF2-40B4-BE49-F238E27FC236}">
                <a16:creationId xmlns:a16="http://schemas.microsoft.com/office/drawing/2014/main" xmlns="" id="{EFAA63E1-E557-4C59-8836-D654819AD935}"/>
              </a:ext>
            </a:extLst>
          </p:cNvPr>
          <p:cNvGraphicFramePr>
            <a:graphicFrameLocks noGrp="1"/>
          </p:cNvGraphicFramePr>
          <p:nvPr>
            <p:extLst>
              <p:ext uri="{D42A27DB-BD31-4B8C-83A1-F6EECF244321}">
                <p14:modId xmlns:p14="http://schemas.microsoft.com/office/powerpoint/2010/main" val="2338428262"/>
              </p:ext>
            </p:extLst>
          </p:nvPr>
        </p:nvGraphicFramePr>
        <p:xfrm>
          <a:off x="1000200" y="693020"/>
          <a:ext cx="11593286" cy="8428060"/>
        </p:xfrm>
        <a:graphic>
          <a:graphicData uri="http://schemas.openxmlformats.org/drawingml/2006/table">
            <a:tbl>
              <a:tblPr>
                <a:tableStyleId>{616DA210-FB5B-4158-B5E0-FEB733F419BA}</a:tableStyleId>
              </a:tblPr>
              <a:tblGrid>
                <a:gridCol w="4803533">
                  <a:extLst>
                    <a:ext uri="{9D8B030D-6E8A-4147-A177-3AD203B41FA5}">
                      <a16:colId xmlns:a16="http://schemas.microsoft.com/office/drawing/2014/main" xmlns="" val="20000"/>
                    </a:ext>
                  </a:extLst>
                </a:gridCol>
                <a:gridCol w="1014769">
                  <a:extLst>
                    <a:ext uri="{9D8B030D-6E8A-4147-A177-3AD203B41FA5}">
                      <a16:colId xmlns:a16="http://schemas.microsoft.com/office/drawing/2014/main" xmlns="" val="20001"/>
                    </a:ext>
                  </a:extLst>
                </a:gridCol>
                <a:gridCol w="4800888">
                  <a:extLst>
                    <a:ext uri="{9D8B030D-6E8A-4147-A177-3AD203B41FA5}">
                      <a16:colId xmlns:a16="http://schemas.microsoft.com/office/drawing/2014/main" xmlns="" val="20002"/>
                    </a:ext>
                  </a:extLst>
                </a:gridCol>
                <a:gridCol w="974096">
                  <a:extLst>
                    <a:ext uri="{9D8B030D-6E8A-4147-A177-3AD203B41FA5}">
                      <a16:colId xmlns:a16="http://schemas.microsoft.com/office/drawing/2014/main" xmlns="" val="20003"/>
                    </a:ext>
                  </a:extLst>
                </a:gridCol>
              </a:tblGrid>
              <a:tr h="268492">
                <a:tc>
                  <a:txBody>
                    <a:bodyPr/>
                    <a:lstStyle/>
                    <a:p>
                      <a:pPr algn="l">
                        <a:lnSpc>
                          <a:spcPct val="100000"/>
                        </a:lnSpc>
                        <a:spcBef>
                          <a:spcPts val="0"/>
                        </a:spcBef>
                        <a:spcAft>
                          <a:spcPts val="0"/>
                        </a:spcAft>
                      </a:pPr>
                      <a:r>
                        <a:rPr lang="en-IN" sz="1500" b="1" dirty="0">
                          <a:latin typeface="Times New Roman" pitchFamily="18" charset="0"/>
                          <a:cs typeface="Times New Roman" pitchFamily="18" charset="0"/>
                        </a:rPr>
                        <a:t>                                   Chapter</a:t>
                      </a:r>
                      <a:endParaRPr lang="en-IN" sz="1500" b="1" i="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b="1" dirty="0">
                          <a:latin typeface="Times New Roman" pitchFamily="18" charset="0"/>
                          <a:cs typeface="Times New Roman" pitchFamily="18" charset="0"/>
                        </a:rPr>
                        <a:t>Page</a:t>
                      </a:r>
                      <a:endParaRPr lang="en-IN" sz="1500" b="1" i="0" dirty="0">
                        <a:latin typeface="Times New Roman" pitchFamily="18" charset="0"/>
                        <a:ea typeface="Calibri"/>
                        <a:cs typeface="Times New Roman" pitchFamily="18" charset="0"/>
                      </a:endParaRPr>
                    </a:p>
                  </a:txBody>
                  <a:tcPr marL="88626" marR="88626" marT="0" marB="0" anchor="b"/>
                </a:tc>
                <a:tc>
                  <a:txBody>
                    <a:bodyPr/>
                    <a:lstStyle/>
                    <a:p>
                      <a:pPr algn="l">
                        <a:lnSpc>
                          <a:spcPct val="100000"/>
                        </a:lnSpc>
                        <a:spcBef>
                          <a:spcPts val="0"/>
                        </a:spcBef>
                        <a:spcAft>
                          <a:spcPts val="0"/>
                        </a:spcAft>
                      </a:pPr>
                      <a:r>
                        <a:rPr lang="en-IN" sz="1500" b="1" dirty="0">
                          <a:latin typeface="Times New Roman" pitchFamily="18" charset="0"/>
                          <a:cs typeface="Times New Roman" pitchFamily="18" charset="0"/>
                        </a:rPr>
                        <a:t>                                   </a:t>
                      </a:r>
                      <a:r>
                        <a:rPr lang="en-IN" sz="1500" b="1" kern="1200" dirty="0">
                          <a:latin typeface="Times New Roman" pitchFamily="18" charset="0"/>
                          <a:cs typeface="Times New Roman" pitchFamily="18" charset="0"/>
                        </a:rPr>
                        <a:t>Chapter</a:t>
                      </a:r>
                      <a:endParaRPr lang="en-IN" sz="1500" b="1" i="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b="1" dirty="0">
                          <a:latin typeface="Times New Roman" pitchFamily="18" charset="0"/>
                          <a:cs typeface="Times New Roman" pitchFamily="18" charset="0"/>
                        </a:rPr>
                        <a:t>Page</a:t>
                      </a:r>
                      <a:endParaRPr lang="en-IN" sz="1500" b="1" i="0" dirty="0">
                        <a:latin typeface="Times New Roman" pitchFamily="18" charset="0"/>
                        <a:ea typeface="Calibri"/>
                        <a:cs typeface="Times New Roman" pitchFamily="18" charset="0"/>
                      </a:endParaRPr>
                    </a:p>
                  </a:txBody>
                  <a:tcPr marL="88626" marR="88626" marT="0" marB="0" anchor="b"/>
                </a:tc>
                <a:extLst>
                  <a:ext uri="{0D108BD9-81ED-4DB2-BD59-A6C34878D82A}">
                    <a16:rowId xmlns:a16="http://schemas.microsoft.com/office/drawing/2014/main" xmlns="" val="10000"/>
                  </a:ext>
                </a:extLst>
              </a:tr>
              <a:tr h="60198">
                <a:tc>
                  <a:txBody>
                    <a:bodyPr/>
                    <a:lstStyle/>
                    <a:p>
                      <a:pPr marL="0" marR="0" indent="0" algn="l" defTabSz="1221913" rtl="0" eaLnBrk="1" fontAlgn="auto" latinLnBrk="0" hangingPunct="1">
                        <a:lnSpc>
                          <a:spcPct val="100000"/>
                        </a:lnSpc>
                        <a:spcBef>
                          <a:spcPts val="0"/>
                        </a:spcBef>
                        <a:spcAft>
                          <a:spcPts val="0"/>
                        </a:spcAft>
                        <a:buClrTx/>
                        <a:buSzTx/>
                        <a:buFontTx/>
                        <a:buNone/>
                        <a:tabLst/>
                        <a:defRPr/>
                      </a:pPr>
                      <a:r>
                        <a:rPr lang="en-US" sz="1500" kern="1200" dirty="0">
                          <a:latin typeface="Times New Roman" pitchFamily="18" charset="0"/>
                          <a:cs typeface="Times New Roman" pitchFamily="18" charset="0"/>
                        </a:rPr>
                        <a:t>Contributors</a:t>
                      </a:r>
                      <a:endParaRPr lang="en-IN" sz="1500" b="0" kern="1200" dirty="0">
                        <a:solidFill>
                          <a:srgbClr val="000000"/>
                        </a:solidFill>
                        <a:latin typeface="Times New Roman" pitchFamily="18" charset="0"/>
                        <a:ea typeface="Times New Roman"/>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kern="1200" dirty="0" err="1">
                          <a:solidFill>
                            <a:schemeClr val="tx1"/>
                          </a:solidFill>
                          <a:latin typeface="Times New Roman" pitchFamily="18" charset="0"/>
                          <a:cs typeface="Times New Roman" pitchFamily="18" charset="0"/>
                        </a:rPr>
                        <a:t>i</a:t>
                      </a:r>
                      <a:endParaRPr lang="en-IN" sz="1500" kern="120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gn="l">
                        <a:lnSpc>
                          <a:spcPct val="100000"/>
                        </a:lnSpc>
                        <a:spcBef>
                          <a:spcPts val="0"/>
                        </a:spcBef>
                        <a:spcAft>
                          <a:spcPts val="0"/>
                        </a:spcAft>
                      </a:pPr>
                      <a:r>
                        <a:rPr lang="en-IN" sz="1500" dirty="0">
                          <a:solidFill>
                            <a:schemeClr val="tx1"/>
                          </a:solidFill>
                          <a:latin typeface="Times New Roman" pitchFamily="18" charset="0"/>
                          <a:cs typeface="Times New Roman" pitchFamily="18" charset="0"/>
                        </a:rPr>
                        <a:t>         5.12. Available Manganese</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20</a:t>
                      </a:r>
                    </a:p>
                  </a:txBody>
                  <a:tcPr marL="88626" marR="88626" marT="0" marB="0" anchor="b"/>
                </a:tc>
                <a:extLst>
                  <a:ext uri="{0D108BD9-81ED-4DB2-BD59-A6C34878D82A}">
                    <a16:rowId xmlns:a16="http://schemas.microsoft.com/office/drawing/2014/main" xmlns="" val="10001"/>
                  </a:ext>
                </a:extLst>
              </a:tr>
              <a:tr h="268492">
                <a:tc>
                  <a:txBody>
                    <a:bodyPr/>
                    <a:lstStyle/>
                    <a:p>
                      <a:pPr algn="l" defTabSz="914015" fontAlgn="base">
                        <a:lnSpc>
                          <a:spcPct val="100000"/>
                        </a:lnSpc>
                        <a:spcBef>
                          <a:spcPts val="0"/>
                        </a:spcBef>
                        <a:spcAft>
                          <a:spcPts val="0"/>
                        </a:spcAft>
                      </a:pPr>
                      <a:r>
                        <a:rPr lang="en-US" sz="1500" kern="1200" dirty="0">
                          <a:latin typeface="Times New Roman" pitchFamily="18" charset="0"/>
                          <a:cs typeface="Times New Roman" pitchFamily="18" charset="0"/>
                        </a:rPr>
                        <a:t>How to read and use the atlas</a:t>
                      </a:r>
                      <a:endParaRPr lang="en-US" sz="1500" b="0" kern="1200" dirty="0">
                        <a:solidFill>
                          <a:srgbClr val="000000"/>
                        </a:solidFill>
                        <a:latin typeface="Times New Roman" pitchFamily="18" charset="0"/>
                        <a:ea typeface="Times New Roman"/>
                        <a:cs typeface="Times New Roman" pitchFamily="18" charset="0"/>
                      </a:endParaRPr>
                    </a:p>
                  </a:txBody>
                  <a:tcPr marL="88626" marR="88626" marT="0" marB="0" anchor="b"/>
                </a:tc>
                <a:tc>
                  <a:txBody>
                    <a:bodyPr/>
                    <a:lstStyle/>
                    <a:p>
                      <a:pPr marL="0" algn="ctr" defTabSz="957816" rtl="0" eaLnBrk="1" latinLnBrk="0" hangingPunct="1">
                        <a:lnSpc>
                          <a:spcPct val="100000"/>
                        </a:lnSpc>
                        <a:spcBef>
                          <a:spcPts val="0"/>
                        </a:spcBef>
                        <a:spcAft>
                          <a:spcPts val="0"/>
                        </a:spcAft>
                      </a:pPr>
                      <a:r>
                        <a:rPr lang="en-US" sz="1500" kern="1200" dirty="0">
                          <a:solidFill>
                            <a:schemeClr val="tx1"/>
                          </a:solidFill>
                          <a:latin typeface="Times New Roman" pitchFamily="18" charset="0"/>
                          <a:cs typeface="Times New Roman" pitchFamily="18" charset="0"/>
                        </a:rPr>
                        <a:t>ii</a:t>
                      </a:r>
                      <a:endParaRPr lang="en-IN" sz="1500" kern="120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gn="l">
                        <a:lnSpc>
                          <a:spcPct val="100000"/>
                        </a:lnSpc>
                        <a:spcBef>
                          <a:spcPts val="0"/>
                        </a:spcBef>
                        <a:spcAft>
                          <a:spcPts val="0"/>
                        </a:spcAft>
                      </a:pPr>
                      <a:r>
                        <a:rPr lang="en-IN" sz="1500" dirty="0">
                          <a:solidFill>
                            <a:schemeClr val="tx1"/>
                          </a:solidFill>
                          <a:latin typeface="Times New Roman" pitchFamily="18" charset="0"/>
                          <a:cs typeface="Times New Roman" pitchFamily="18" charset="0"/>
                        </a:rPr>
                        <a:t>         5.13. Available Zinc</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cs typeface="Times New Roman" pitchFamily="18" charset="0"/>
                        </a:rPr>
                        <a:t>20</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extLst>
                  <a:ext uri="{0D108BD9-81ED-4DB2-BD59-A6C34878D82A}">
                    <a16:rowId xmlns:a16="http://schemas.microsoft.com/office/drawing/2014/main" xmlns="" val="10002"/>
                  </a:ext>
                </a:extLst>
              </a:tr>
              <a:tr h="268492">
                <a:tc>
                  <a:txBody>
                    <a:bodyPr/>
                    <a:lstStyle/>
                    <a:p>
                      <a:pPr marL="0" marR="0" indent="0" algn="l" defTabSz="957816" rtl="0" eaLnBrk="1" fontAlgn="auto" latinLnBrk="0" hangingPunct="1">
                        <a:lnSpc>
                          <a:spcPct val="100000"/>
                        </a:lnSpc>
                        <a:spcBef>
                          <a:spcPts val="0"/>
                        </a:spcBef>
                        <a:spcAft>
                          <a:spcPts val="0"/>
                        </a:spcAft>
                        <a:buClrTx/>
                        <a:buSzTx/>
                        <a:buFontTx/>
                        <a:buNone/>
                        <a:tabLst/>
                        <a:defRPr/>
                      </a:pPr>
                      <a:r>
                        <a:rPr lang="en-IN" sz="1500" kern="1200" dirty="0">
                          <a:latin typeface="Times New Roman" pitchFamily="18" charset="0"/>
                          <a:cs typeface="Times New Roman" pitchFamily="18" charset="0"/>
                        </a:rPr>
                        <a:t>Physical, Cultural and Scientific symbols used</a:t>
                      </a:r>
                      <a:endParaRPr lang="en-IN" sz="1500" b="0" kern="1200" dirty="0">
                        <a:solidFill>
                          <a:srgbClr val="000000"/>
                        </a:solidFill>
                        <a:latin typeface="Times New Roman" pitchFamily="18" charset="0"/>
                        <a:ea typeface="Times New Roman"/>
                        <a:cs typeface="Times New Roman" pitchFamily="18" charset="0"/>
                      </a:endParaRPr>
                    </a:p>
                  </a:txBody>
                  <a:tcPr marL="88626" marR="88626" marT="0" marB="0" anchor="b"/>
                </a:tc>
                <a:tc>
                  <a:txBody>
                    <a:bodyPr/>
                    <a:lstStyle/>
                    <a:p>
                      <a:pPr marL="0" algn="ctr" defTabSz="957816" rtl="0" eaLnBrk="1" latinLnBrk="0" hangingPunct="1">
                        <a:lnSpc>
                          <a:spcPct val="100000"/>
                        </a:lnSpc>
                        <a:spcBef>
                          <a:spcPts val="0"/>
                        </a:spcBef>
                        <a:spcAft>
                          <a:spcPts val="0"/>
                        </a:spcAft>
                      </a:pPr>
                      <a:r>
                        <a:rPr lang="en-US" sz="1500" kern="1200" dirty="0">
                          <a:solidFill>
                            <a:schemeClr val="tx1"/>
                          </a:solidFill>
                          <a:latin typeface="Times New Roman" pitchFamily="18" charset="0"/>
                          <a:cs typeface="Times New Roman" pitchFamily="18" charset="0"/>
                        </a:rPr>
                        <a:t>iii</a:t>
                      </a:r>
                      <a:endParaRPr lang="en-IN" sz="1500" kern="120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gn="l"/>
                      <a:r>
                        <a:rPr lang="en-IN" sz="1500" dirty="0">
                          <a:solidFill>
                            <a:schemeClr val="tx1"/>
                          </a:solidFill>
                          <a:latin typeface="Times New Roman" pitchFamily="18" charset="0"/>
                          <a:cs typeface="Times New Roman" pitchFamily="18" charset="0"/>
                        </a:rPr>
                        <a:t>         5.14. Available Boron</a:t>
                      </a:r>
                      <a:endParaRPr lang="en-US" sz="1500" dirty="0">
                        <a:solidFill>
                          <a:schemeClr val="tx1"/>
                        </a:solidFill>
                      </a:endParaRPr>
                    </a:p>
                  </a:txBody>
                  <a:tcPr marL="88626" marR="88626" marT="0" marB="0" anchor="b"/>
                </a:tc>
                <a:tc>
                  <a:txBody>
                    <a:bodyPr/>
                    <a:lstStyle/>
                    <a:p>
                      <a:pPr algn="ctr"/>
                      <a:r>
                        <a:rPr lang="en-US" sz="1500" dirty="0">
                          <a:solidFill>
                            <a:schemeClr val="tx1"/>
                          </a:solidFill>
                          <a:latin typeface="Times New Roman" panose="02020603050405020304" pitchFamily="18" charset="0"/>
                          <a:cs typeface="Times New Roman" panose="02020603050405020304" pitchFamily="18" charset="0"/>
                        </a:rPr>
                        <a:t>21</a:t>
                      </a:r>
                    </a:p>
                  </a:txBody>
                  <a:tcPr marL="88626" marR="88626" marT="0" marB="0" anchor="b"/>
                </a:tc>
                <a:extLst>
                  <a:ext uri="{0D108BD9-81ED-4DB2-BD59-A6C34878D82A}">
                    <a16:rowId xmlns:a16="http://schemas.microsoft.com/office/drawing/2014/main" xmlns="" val="10003"/>
                  </a:ext>
                </a:extLst>
              </a:tr>
              <a:tr h="268492">
                <a:tc>
                  <a:txBody>
                    <a:bodyPr/>
                    <a:lstStyle/>
                    <a:p>
                      <a:pPr>
                        <a:lnSpc>
                          <a:spcPct val="100000"/>
                        </a:lnSpc>
                        <a:spcBef>
                          <a:spcPts val="0"/>
                        </a:spcBef>
                        <a:spcAft>
                          <a:spcPts val="0"/>
                        </a:spcAft>
                      </a:pPr>
                      <a:r>
                        <a:rPr lang="en-US" sz="1500" b="1" kern="1200" dirty="0">
                          <a:latin typeface="Times New Roman" pitchFamily="18" charset="0"/>
                          <a:cs typeface="Times New Roman" pitchFamily="18" charset="0"/>
                        </a:rPr>
                        <a:t>1.Introduction</a:t>
                      </a:r>
                      <a:endParaRPr lang="en-IN" sz="1500" b="1" kern="1200" dirty="0">
                        <a:solidFill>
                          <a:srgbClr val="000000"/>
                        </a:solidFill>
                        <a:latin typeface="Times New Roman" pitchFamily="18" charset="0"/>
                        <a:ea typeface="Times New Roman"/>
                        <a:cs typeface="Times New Roman" pitchFamily="18" charset="0"/>
                      </a:endParaRPr>
                    </a:p>
                  </a:txBody>
                  <a:tcPr marL="88626" marR="88626" marT="0" marB="0" anchor="b"/>
                </a:tc>
                <a:tc>
                  <a:txBody>
                    <a:bodyPr/>
                    <a:lstStyle/>
                    <a:p>
                      <a:pPr marL="0" algn="ctr" defTabSz="957816" rtl="0" eaLnBrk="1" latinLnBrk="0" hangingPunct="1">
                        <a:lnSpc>
                          <a:spcPct val="100000"/>
                        </a:lnSpc>
                        <a:spcBef>
                          <a:spcPts val="0"/>
                        </a:spcBef>
                        <a:spcAft>
                          <a:spcPts val="0"/>
                        </a:spcAft>
                      </a:pPr>
                      <a:r>
                        <a:rPr lang="en-US" sz="1500" kern="1200" dirty="0">
                          <a:solidFill>
                            <a:schemeClr val="tx1"/>
                          </a:solidFill>
                          <a:latin typeface="Times New Roman" pitchFamily="18" charset="0"/>
                          <a:cs typeface="Times New Roman" pitchFamily="18" charset="0"/>
                        </a:rPr>
                        <a:t>1-2</a:t>
                      </a:r>
                      <a:endParaRPr lang="en-IN" sz="1500" kern="120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gn="l">
                        <a:lnSpc>
                          <a:spcPct val="100000"/>
                        </a:lnSpc>
                        <a:spcBef>
                          <a:spcPts val="0"/>
                        </a:spcBef>
                        <a:spcAft>
                          <a:spcPts val="0"/>
                        </a:spcAft>
                      </a:pPr>
                      <a:r>
                        <a:rPr lang="en-IN" sz="1500" b="1" dirty="0">
                          <a:solidFill>
                            <a:schemeClr val="tx1"/>
                          </a:solidFill>
                          <a:latin typeface="Times New Roman" pitchFamily="18" charset="0"/>
                          <a:ea typeface="Calibri"/>
                          <a:cs typeface="Times New Roman" pitchFamily="18" charset="0"/>
                        </a:rPr>
                        <a:t>6. </a:t>
                      </a:r>
                      <a:r>
                        <a:rPr lang="en-IN" sz="1500" b="1" dirty="0">
                          <a:solidFill>
                            <a:schemeClr val="tx1"/>
                          </a:solidFill>
                          <a:latin typeface="Times New Roman" pitchFamily="18" charset="0"/>
                          <a:cs typeface="Times New Roman" pitchFamily="18" charset="0"/>
                        </a:rPr>
                        <a:t>Land Capability Classification </a:t>
                      </a:r>
                      <a:endParaRPr lang="en-IN" sz="1500" b="1"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gn="ctr"/>
                      <a:r>
                        <a:rPr lang="en-IN" sz="1500" kern="1200" baseline="0" dirty="0">
                          <a:solidFill>
                            <a:schemeClr val="tx1"/>
                          </a:solidFill>
                          <a:latin typeface="Times New Roman" pitchFamily="18" charset="0"/>
                          <a:ea typeface="Times New Roman"/>
                          <a:cs typeface="Times New Roman" pitchFamily="18" charset="0"/>
                        </a:rPr>
                        <a:t>22</a:t>
                      </a:r>
                    </a:p>
                  </a:txBody>
                  <a:tcPr marL="88626" marR="88626" marT="0" marB="0" anchor="b"/>
                </a:tc>
                <a:extLst>
                  <a:ext uri="{0D108BD9-81ED-4DB2-BD59-A6C34878D82A}">
                    <a16:rowId xmlns:a16="http://schemas.microsoft.com/office/drawing/2014/main" xmlns="" val="10004"/>
                  </a:ext>
                </a:extLst>
              </a:tr>
              <a:tr h="80982">
                <a:tc>
                  <a:txBody>
                    <a:bodyPr/>
                    <a:lstStyle/>
                    <a:p>
                      <a:pPr marL="0" marR="0" indent="0" algn="l" defTabSz="914015" rtl="0" eaLnBrk="1" fontAlgn="base" latinLnBrk="0" hangingPunct="1">
                        <a:lnSpc>
                          <a:spcPct val="100000"/>
                        </a:lnSpc>
                        <a:spcBef>
                          <a:spcPts val="0"/>
                        </a:spcBef>
                        <a:spcAft>
                          <a:spcPts val="0"/>
                        </a:spcAft>
                        <a:buClrTx/>
                        <a:buSzTx/>
                        <a:buFontTx/>
                        <a:buNone/>
                        <a:tabLst/>
                        <a:defRPr/>
                      </a:pPr>
                      <a:r>
                        <a:rPr lang="en-US" sz="1500" b="1" kern="1200" dirty="0">
                          <a:latin typeface="Times New Roman" pitchFamily="18" charset="0"/>
                          <a:cs typeface="Times New Roman" pitchFamily="18" charset="0"/>
                        </a:rPr>
                        <a:t>2.General Description</a:t>
                      </a:r>
                      <a:r>
                        <a:rPr lang="en-US" sz="1500" b="1" kern="1200" baseline="0" dirty="0">
                          <a:latin typeface="Times New Roman" pitchFamily="18" charset="0"/>
                          <a:cs typeface="Times New Roman" pitchFamily="18" charset="0"/>
                        </a:rPr>
                        <a:t> of the Micro-watershed</a:t>
                      </a:r>
                      <a:endParaRPr lang="en-IN" sz="1500" b="1" dirty="0">
                        <a:latin typeface="Times New Roman" pitchFamily="18" charset="0"/>
                        <a:cs typeface="Times New Roman" pitchFamily="18" charset="0"/>
                      </a:endParaRPr>
                    </a:p>
                  </a:txBody>
                  <a:tcPr marL="88626" marR="88626" marT="0" marB="0" anchor="b"/>
                </a:tc>
                <a:tc>
                  <a:txBody>
                    <a:bodyPr/>
                    <a:lstStyle/>
                    <a:p>
                      <a:pPr marL="0" algn="ctr" defTabSz="957816" rtl="0" eaLnBrk="1" latinLnBrk="0" hangingPunct="1">
                        <a:lnSpc>
                          <a:spcPct val="100000"/>
                        </a:lnSpc>
                        <a:spcBef>
                          <a:spcPts val="0"/>
                        </a:spcBef>
                        <a:spcAft>
                          <a:spcPts val="0"/>
                        </a:spcAft>
                      </a:pPr>
                      <a:r>
                        <a:rPr lang="en-IN" sz="1500" kern="1200" dirty="0">
                          <a:solidFill>
                            <a:schemeClr val="tx1"/>
                          </a:solidFill>
                          <a:latin typeface="Times New Roman" pitchFamily="18" charset="0"/>
                          <a:cs typeface="Times New Roman" pitchFamily="18" charset="0"/>
                        </a:rPr>
                        <a:t>3-8</a:t>
                      </a:r>
                      <a:endParaRPr lang="en-IN" sz="1500" kern="1200" dirty="0">
                        <a:solidFill>
                          <a:schemeClr val="tx1"/>
                        </a:solidFill>
                        <a:latin typeface="Times New Roman" pitchFamily="18" charset="0"/>
                        <a:ea typeface="Times New Roman"/>
                        <a:cs typeface="Times New Roman" pitchFamily="18" charset="0"/>
                      </a:endParaRPr>
                    </a:p>
                  </a:txBody>
                  <a:tcPr marL="88626" marR="88626" marT="0" marB="0" anchor="ctr"/>
                </a:tc>
                <a:tc>
                  <a:txBody>
                    <a:bodyPr/>
                    <a:lstStyle/>
                    <a:p>
                      <a:r>
                        <a:rPr lang="en-US" sz="1500" b="1" kern="1200" baseline="0" dirty="0">
                          <a:solidFill>
                            <a:schemeClr val="tx1"/>
                          </a:solidFill>
                          <a:latin typeface="Times New Roman" pitchFamily="18" charset="0"/>
                          <a:cs typeface="Times New Roman" pitchFamily="18" charset="0"/>
                        </a:rPr>
                        <a:t>7. Land Suitability for Major </a:t>
                      </a:r>
                      <a:r>
                        <a:rPr lang="en-US" sz="1500" b="1" kern="1200" baseline="0" dirty="0">
                          <a:solidFill>
                            <a:srgbClr val="FF0000"/>
                          </a:solidFill>
                          <a:latin typeface="Times New Roman" pitchFamily="18" charset="0"/>
                          <a:cs typeface="Times New Roman" pitchFamily="18" charset="0"/>
                        </a:rPr>
                        <a:t> </a:t>
                      </a:r>
                      <a:r>
                        <a:rPr lang="en-US" sz="1500" b="1" kern="1200" baseline="0" dirty="0">
                          <a:solidFill>
                            <a:schemeClr val="tx1"/>
                          </a:solidFill>
                          <a:latin typeface="Times New Roman" pitchFamily="18" charset="0"/>
                          <a:cs typeface="Times New Roman" pitchFamily="18" charset="0"/>
                        </a:rPr>
                        <a:t>Crops</a:t>
                      </a:r>
                      <a:endParaRPr lang="en-IN" sz="1500" b="1" kern="1200" baseline="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gn="ctr"/>
                      <a:r>
                        <a:rPr lang="en-IN" sz="1500">
                          <a:solidFill>
                            <a:schemeClr val="tx1"/>
                          </a:solidFill>
                          <a:latin typeface="Times New Roman" pitchFamily="18" charset="0"/>
                          <a:cs typeface="Times New Roman" pitchFamily="18" charset="0"/>
                        </a:rPr>
                        <a:t>23-27</a:t>
                      </a:r>
                      <a:endParaRPr lang="en-IN" sz="1500" dirty="0">
                        <a:solidFill>
                          <a:schemeClr val="tx1"/>
                        </a:solidFill>
                        <a:latin typeface="Times New Roman" pitchFamily="18" charset="0"/>
                        <a:cs typeface="Times New Roman" pitchFamily="18" charset="0"/>
                      </a:endParaRPr>
                    </a:p>
                  </a:txBody>
                  <a:tcPr marL="88626" marR="88626" marT="0" marB="0" anchor="b"/>
                </a:tc>
                <a:extLst>
                  <a:ext uri="{0D108BD9-81ED-4DB2-BD59-A6C34878D82A}">
                    <a16:rowId xmlns:a16="http://schemas.microsoft.com/office/drawing/2014/main" xmlns="" val="10005"/>
                  </a:ext>
                </a:extLst>
              </a:tr>
              <a:tr h="268492">
                <a:tc>
                  <a:txBody>
                    <a:bodyPr/>
                    <a:lstStyle/>
                    <a:p>
                      <a:pPr>
                        <a:lnSpc>
                          <a:spcPct val="100000"/>
                        </a:lnSpc>
                        <a:spcBef>
                          <a:spcPts val="0"/>
                        </a:spcBef>
                        <a:spcAft>
                          <a:spcPts val="0"/>
                        </a:spcAft>
                      </a:pPr>
                      <a:r>
                        <a:rPr lang="en-IN" sz="1500" baseline="0" dirty="0">
                          <a:latin typeface="Times New Roman" pitchFamily="18" charset="0"/>
                          <a:cs typeface="Times New Roman" pitchFamily="18" charset="0"/>
                        </a:rPr>
                        <a:t>        2.1.</a:t>
                      </a:r>
                      <a:r>
                        <a:rPr lang="en-IN" sz="1500" dirty="0">
                          <a:latin typeface="Times New Roman" pitchFamily="18" charset="0"/>
                          <a:cs typeface="Times New Roman" pitchFamily="18" charset="0"/>
                        </a:rPr>
                        <a:t>Location and Extent </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cs typeface="Times New Roman" pitchFamily="18" charset="0"/>
                        </a:rPr>
                        <a:t>3</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r>
                        <a:rPr lang="en-IN" sz="1500" dirty="0">
                          <a:solidFill>
                            <a:schemeClr val="tx1"/>
                          </a:solidFill>
                          <a:latin typeface="Times New Roman" pitchFamily="18" charset="0"/>
                          <a:cs typeface="Times New Roman" pitchFamily="18" charset="0"/>
                        </a:rPr>
                        <a:t> </a:t>
                      </a:r>
                      <a:r>
                        <a:rPr lang="en-IN" sz="1500" b="1" dirty="0">
                          <a:solidFill>
                            <a:schemeClr val="tx1"/>
                          </a:solidFill>
                          <a:latin typeface="Times New Roman" pitchFamily="18" charset="0"/>
                          <a:cs typeface="Times New Roman" pitchFamily="18" charset="0"/>
                        </a:rPr>
                        <a:t>7.1</a:t>
                      </a:r>
                      <a:r>
                        <a:rPr lang="en-IN" sz="1500" dirty="0">
                          <a:solidFill>
                            <a:schemeClr val="tx1"/>
                          </a:solidFill>
                          <a:latin typeface="Times New Roman" pitchFamily="18" charset="0"/>
                          <a:cs typeface="Times New Roman" pitchFamily="18" charset="0"/>
                        </a:rPr>
                        <a:t> </a:t>
                      </a:r>
                      <a:r>
                        <a:rPr lang="en-IN" sz="1500" b="1" dirty="0">
                          <a:solidFill>
                            <a:schemeClr val="tx1"/>
                          </a:solidFill>
                          <a:latin typeface="Times New Roman" pitchFamily="18" charset="0"/>
                          <a:cs typeface="Times New Roman" pitchFamily="18" charset="0"/>
                        </a:rPr>
                        <a:t>Cereals</a:t>
                      </a: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23-24</a:t>
                      </a:r>
                    </a:p>
                  </a:txBody>
                  <a:tcPr marL="88626" marR="88626" marT="0" marB="0" anchor="b"/>
                </a:tc>
                <a:extLst>
                  <a:ext uri="{0D108BD9-81ED-4DB2-BD59-A6C34878D82A}">
                    <a16:rowId xmlns:a16="http://schemas.microsoft.com/office/drawing/2014/main" xmlns="" val="10006"/>
                  </a:ext>
                </a:extLst>
              </a:tr>
              <a:tr h="268492">
                <a:tc>
                  <a:txBody>
                    <a:bodyPr/>
                    <a:lstStyle/>
                    <a:p>
                      <a:pPr>
                        <a:lnSpc>
                          <a:spcPct val="100000"/>
                        </a:lnSpc>
                        <a:spcBef>
                          <a:spcPts val="0"/>
                        </a:spcBef>
                        <a:spcAft>
                          <a:spcPts val="0"/>
                        </a:spcAft>
                      </a:pPr>
                      <a:r>
                        <a:rPr lang="en-US" sz="1500" kern="1200" baseline="0" dirty="0">
                          <a:latin typeface="Times New Roman" pitchFamily="18" charset="0"/>
                          <a:cs typeface="Times New Roman" pitchFamily="18" charset="0"/>
                        </a:rPr>
                        <a:t>        2.2</a:t>
                      </a:r>
                      <a:r>
                        <a:rPr lang="en-US" sz="1500" kern="1200" dirty="0">
                          <a:latin typeface="Times New Roman" pitchFamily="18" charset="0"/>
                          <a:cs typeface="Times New Roman" pitchFamily="18" charset="0"/>
                        </a:rPr>
                        <a:t>.Geology</a:t>
                      </a:r>
                      <a:endParaRPr lang="en-IN" sz="1500" kern="1200" dirty="0">
                        <a:solidFill>
                          <a:srgbClr val="000000"/>
                        </a:solidFill>
                        <a:latin typeface="Times New Roman" pitchFamily="18" charset="0"/>
                        <a:ea typeface="Times New Roman"/>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dirty="0">
                          <a:solidFill>
                            <a:schemeClr val="tx1"/>
                          </a:solidFill>
                          <a:latin typeface="Times New Roman" pitchFamily="18" charset="0"/>
                          <a:cs typeface="Times New Roman" pitchFamily="18" charset="0"/>
                        </a:rPr>
                        <a:t>4</a:t>
                      </a:r>
                    </a:p>
                  </a:txBody>
                  <a:tcPr marL="88626" marR="88626" marT="0" marB="0" anchor="b"/>
                </a:tc>
                <a:tc>
                  <a:txBody>
                    <a:bodyPr/>
                    <a:lstStyle/>
                    <a:p>
                      <a:r>
                        <a:rPr lang="en-IN" sz="1500" dirty="0">
                          <a:solidFill>
                            <a:schemeClr val="tx1"/>
                          </a:solidFill>
                          <a:latin typeface="Times New Roman" pitchFamily="18" charset="0"/>
                          <a:cs typeface="Times New Roman" pitchFamily="18" charset="0"/>
                        </a:rPr>
                        <a:t>          7.1.1</a:t>
                      </a:r>
                      <a:r>
                        <a:rPr lang="en-IN" sz="1500" baseline="0" dirty="0">
                          <a:solidFill>
                            <a:schemeClr val="tx1"/>
                          </a:solidFill>
                          <a:latin typeface="Times New Roman" pitchFamily="18" charset="0"/>
                          <a:cs typeface="Times New Roman" pitchFamily="18" charset="0"/>
                        </a:rPr>
                        <a:t> </a:t>
                      </a:r>
                      <a:r>
                        <a:rPr lang="en-IN" sz="1500" dirty="0">
                          <a:solidFill>
                            <a:schemeClr val="tx1"/>
                          </a:solidFill>
                          <a:latin typeface="Times New Roman" pitchFamily="18" charset="0"/>
                          <a:cs typeface="Times New Roman" pitchFamily="18" charset="0"/>
                        </a:rPr>
                        <a:t>Land Suitability for </a:t>
                      </a:r>
                      <a:r>
                        <a:rPr lang="en-IN" sz="1500" baseline="0" dirty="0">
                          <a:solidFill>
                            <a:schemeClr val="tx1"/>
                          </a:solidFill>
                          <a:latin typeface="Times New Roman" pitchFamily="18" charset="0"/>
                          <a:cs typeface="Times New Roman" pitchFamily="18" charset="0"/>
                        </a:rPr>
                        <a:t>Maize</a:t>
                      </a:r>
                      <a:endParaRPr lang="en-IN" sz="1500" dirty="0">
                        <a:solidFill>
                          <a:schemeClr val="tx1"/>
                        </a:solidFill>
                        <a:latin typeface="Times New Roman" pitchFamily="18" charset="0"/>
                        <a:cs typeface="Times New Roman" pitchFamily="18" charset="0"/>
                      </a:endParaRP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23</a:t>
                      </a:r>
                    </a:p>
                  </a:txBody>
                  <a:tcPr marL="88626" marR="88626" marT="0" marB="0" anchor="b"/>
                </a:tc>
                <a:extLst>
                  <a:ext uri="{0D108BD9-81ED-4DB2-BD59-A6C34878D82A}">
                    <a16:rowId xmlns:a16="http://schemas.microsoft.com/office/drawing/2014/main" xmlns="" val="10007"/>
                  </a:ext>
                </a:extLst>
              </a:tr>
              <a:tr h="251712">
                <a:tc>
                  <a:txBody>
                    <a:bodyPr/>
                    <a:lstStyle/>
                    <a:p>
                      <a:pPr>
                        <a:lnSpc>
                          <a:spcPct val="100000"/>
                        </a:lnSpc>
                        <a:spcBef>
                          <a:spcPts val="0"/>
                        </a:spcBef>
                        <a:spcAft>
                          <a:spcPts val="0"/>
                        </a:spcAft>
                      </a:pPr>
                      <a:r>
                        <a:rPr lang="en-IN" sz="1500" dirty="0">
                          <a:latin typeface="Times New Roman" pitchFamily="18" charset="0"/>
                          <a:cs typeface="Times New Roman" pitchFamily="18" charset="0"/>
                        </a:rPr>
                        <a:t>        2.3.Satellite Image </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ea typeface="+mn-ea"/>
                          <a:cs typeface="Times New Roman" pitchFamily="18" charset="0"/>
                        </a:rPr>
                        <a:t>5</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r>
                        <a:rPr lang="en-IN" sz="1600" b="0" dirty="0">
                          <a:solidFill>
                            <a:schemeClr val="tx1"/>
                          </a:solidFill>
                          <a:latin typeface="Times New Roman" pitchFamily="18" charset="0"/>
                          <a:cs typeface="Times New Roman" pitchFamily="18" charset="0"/>
                        </a:rPr>
                        <a:t>          </a:t>
                      </a:r>
                      <a:r>
                        <a:rPr lang="en-IN" sz="1500" b="0" dirty="0">
                          <a:solidFill>
                            <a:schemeClr val="tx1"/>
                          </a:solidFill>
                          <a:latin typeface="Times New Roman" pitchFamily="18" charset="0"/>
                          <a:cs typeface="Times New Roman" pitchFamily="18" charset="0"/>
                        </a:rPr>
                        <a:t>7.1.2</a:t>
                      </a:r>
                      <a:r>
                        <a:rPr lang="en-IN" sz="1500" b="0" baseline="0" dirty="0">
                          <a:solidFill>
                            <a:schemeClr val="tx1"/>
                          </a:solidFill>
                          <a:latin typeface="Times New Roman" pitchFamily="18" charset="0"/>
                          <a:cs typeface="Times New Roman" pitchFamily="18" charset="0"/>
                        </a:rPr>
                        <a:t> </a:t>
                      </a:r>
                      <a:r>
                        <a:rPr lang="en-IN" sz="1500" dirty="0">
                          <a:solidFill>
                            <a:schemeClr val="tx1"/>
                          </a:solidFill>
                          <a:latin typeface="Times New Roman" pitchFamily="18" charset="0"/>
                          <a:cs typeface="Times New Roman" pitchFamily="18" charset="0"/>
                        </a:rPr>
                        <a:t>Land Suitability for </a:t>
                      </a:r>
                      <a:r>
                        <a:rPr lang="en-IN" sz="1500" baseline="0" dirty="0">
                          <a:solidFill>
                            <a:schemeClr val="tx1"/>
                          </a:solidFill>
                          <a:latin typeface="Times New Roman" pitchFamily="18" charset="0"/>
                          <a:cs typeface="Times New Roman" pitchFamily="18" charset="0"/>
                        </a:rPr>
                        <a:t>Ragi and Minor millets</a:t>
                      </a:r>
                      <a:endParaRPr lang="en-US" sz="1500" b="0" dirty="0"/>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24</a:t>
                      </a:r>
                    </a:p>
                  </a:txBody>
                  <a:tcPr marL="88626" marR="88626" marT="0" marB="0" anchor="b"/>
                </a:tc>
                <a:extLst>
                  <a:ext uri="{0D108BD9-81ED-4DB2-BD59-A6C34878D82A}">
                    <a16:rowId xmlns:a16="http://schemas.microsoft.com/office/drawing/2014/main" xmlns="" val="10008"/>
                  </a:ext>
                </a:extLst>
              </a:tr>
              <a:tr h="251712">
                <a:tc>
                  <a:txBody>
                    <a:bodyPr/>
                    <a:lstStyle/>
                    <a:p>
                      <a:pPr>
                        <a:lnSpc>
                          <a:spcPct val="100000"/>
                        </a:lnSpc>
                        <a:spcBef>
                          <a:spcPts val="0"/>
                        </a:spcBef>
                        <a:spcAft>
                          <a:spcPts val="0"/>
                        </a:spcAft>
                      </a:pPr>
                      <a:r>
                        <a:rPr lang="en-IN" sz="1500" baseline="0" dirty="0">
                          <a:latin typeface="Times New Roman" pitchFamily="18" charset="0"/>
                          <a:cs typeface="Times New Roman" pitchFamily="18" charset="0"/>
                        </a:rPr>
                        <a:t>        2.4.Grids overlaid on c</a:t>
                      </a:r>
                      <a:r>
                        <a:rPr lang="en-IN" sz="1500" dirty="0">
                          <a:latin typeface="Times New Roman" pitchFamily="18" charset="0"/>
                          <a:cs typeface="Times New Roman" pitchFamily="18" charset="0"/>
                        </a:rPr>
                        <a:t>adastral map </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ea typeface="+mn-ea"/>
                          <a:cs typeface="Times New Roman" pitchFamily="18" charset="0"/>
                        </a:rPr>
                        <a:t>6</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r>
                        <a:rPr lang="en-IN" sz="1500" dirty="0">
                          <a:solidFill>
                            <a:schemeClr val="tx1"/>
                          </a:solidFill>
                          <a:latin typeface="Times New Roman" pitchFamily="18" charset="0"/>
                          <a:cs typeface="Times New Roman" pitchFamily="18" charset="0"/>
                        </a:rPr>
                        <a:t> </a:t>
                      </a:r>
                      <a:r>
                        <a:rPr lang="en-IN" sz="1500" b="1" dirty="0">
                          <a:solidFill>
                            <a:schemeClr val="tx1"/>
                          </a:solidFill>
                          <a:latin typeface="Times New Roman" pitchFamily="18" charset="0"/>
                          <a:cs typeface="Times New Roman" pitchFamily="18" charset="0"/>
                        </a:rPr>
                        <a:t>7.2 Pulses</a:t>
                      </a:r>
                      <a:endParaRPr lang="en-IN" sz="1500" dirty="0">
                        <a:solidFill>
                          <a:schemeClr val="tx1"/>
                        </a:solidFill>
                        <a:latin typeface="Times New Roman" pitchFamily="18" charset="0"/>
                        <a:cs typeface="Times New Roman" pitchFamily="18" charset="0"/>
                      </a:endParaRP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24</a:t>
                      </a:r>
                    </a:p>
                  </a:txBody>
                  <a:tcPr marL="88626" marR="88626" marT="0" marB="0" anchor="b"/>
                </a:tc>
                <a:extLst>
                  <a:ext uri="{0D108BD9-81ED-4DB2-BD59-A6C34878D82A}">
                    <a16:rowId xmlns:a16="http://schemas.microsoft.com/office/drawing/2014/main" xmlns="" val="1443777248"/>
                  </a:ext>
                </a:extLst>
              </a:tr>
              <a:tr h="251712">
                <a:tc>
                  <a:txBody>
                    <a:bodyPr/>
                    <a:lstStyle/>
                    <a:p>
                      <a:pPr>
                        <a:lnSpc>
                          <a:spcPct val="100000"/>
                        </a:lnSpc>
                        <a:spcBef>
                          <a:spcPts val="0"/>
                        </a:spcBef>
                        <a:spcAft>
                          <a:spcPts val="0"/>
                        </a:spcAft>
                      </a:pPr>
                      <a:r>
                        <a:rPr lang="en-IN" sz="1500" baseline="0" dirty="0">
                          <a:latin typeface="Times New Roman" pitchFamily="18" charset="0"/>
                          <a:cs typeface="Times New Roman" pitchFamily="18" charset="0"/>
                        </a:rPr>
                        <a:t>        2.5.</a:t>
                      </a:r>
                      <a:r>
                        <a:rPr lang="en-IN" sz="1500" dirty="0">
                          <a:latin typeface="Times New Roman" pitchFamily="18" charset="0"/>
                          <a:cs typeface="Times New Roman" pitchFamily="18" charset="0"/>
                        </a:rPr>
                        <a:t>Current Land use </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ea typeface="+mn-ea"/>
                          <a:cs typeface="Times New Roman" pitchFamily="18" charset="0"/>
                        </a:rPr>
                        <a:t>7</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r>
                        <a:rPr lang="en-IN" sz="1500" dirty="0">
                          <a:solidFill>
                            <a:schemeClr val="tx1"/>
                          </a:solidFill>
                          <a:latin typeface="Times New Roman" pitchFamily="18" charset="0"/>
                          <a:cs typeface="Times New Roman" pitchFamily="18" charset="0"/>
                        </a:rPr>
                        <a:t>          7.2.1</a:t>
                      </a:r>
                      <a:r>
                        <a:rPr lang="en-IN" sz="1500" baseline="0" dirty="0">
                          <a:solidFill>
                            <a:schemeClr val="tx1"/>
                          </a:solidFill>
                          <a:latin typeface="Times New Roman" pitchFamily="18" charset="0"/>
                          <a:cs typeface="Times New Roman" pitchFamily="18" charset="0"/>
                        </a:rPr>
                        <a:t> </a:t>
                      </a:r>
                      <a:r>
                        <a:rPr lang="en-IN" sz="1500" dirty="0">
                          <a:solidFill>
                            <a:schemeClr val="tx1"/>
                          </a:solidFill>
                          <a:latin typeface="Times New Roman" pitchFamily="18" charset="0"/>
                          <a:cs typeface="Times New Roman" pitchFamily="18" charset="0"/>
                        </a:rPr>
                        <a:t>Land Suitability for</a:t>
                      </a:r>
                      <a:r>
                        <a:rPr lang="en-IN" sz="1500" baseline="0" dirty="0">
                          <a:solidFill>
                            <a:schemeClr val="tx1"/>
                          </a:solidFill>
                          <a:latin typeface="Times New Roman" pitchFamily="18" charset="0"/>
                          <a:cs typeface="Times New Roman" pitchFamily="18" charset="0"/>
                        </a:rPr>
                        <a:t> </a:t>
                      </a:r>
                      <a:r>
                        <a:rPr lang="en-IN" sz="1500" dirty="0">
                          <a:solidFill>
                            <a:schemeClr val="tx1"/>
                          </a:solidFill>
                          <a:latin typeface="Times New Roman" pitchFamily="18" charset="0"/>
                          <a:cs typeface="Times New Roman" pitchFamily="18" charset="0"/>
                        </a:rPr>
                        <a:t>Redgram</a:t>
                      </a: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24</a:t>
                      </a:r>
                    </a:p>
                  </a:txBody>
                  <a:tcPr marL="88626" marR="88626" marT="0" marB="0" anchor="b"/>
                </a:tc>
                <a:extLst>
                  <a:ext uri="{0D108BD9-81ED-4DB2-BD59-A6C34878D82A}">
                    <a16:rowId xmlns:a16="http://schemas.microsoft.com/office/drawing/2014/main" xmlns="" val="2747658707"/>
                  </a:ext>
                </a:extLst>
              </a:tr>
              <a:tr h="251712">
                <a:tc>
                  <a:txBody>
                    <a:bodyPr/>
                    <a:lstStyle/>
                    <a:p>
                      <a:pPr marL="0" marR="0" indent="0" algn="l" defTabSz="1221913" rtl="0" eaLnBrk="1" fontAlgn="auto" latinLnBrk="0" hangingPunct="1">
                        <a:lnSpc>
                          <a:spcPct val="100000"/>
                        </a:lnSpc>
                        <a:spcBef>
                          <a:spcPts val="0"/>
                        </a:spcBef>
                        <a:spcAft>
                          <a:spcPts val="0"/>
                        </a:spcAft>
                        <a:buClrTx/>
                        <a:buSzTx/>
                        <a:buFontTx/>
                        <a:buNone/>
                        <a:tabLst/>
                        <a:defRPr/>
                      </a:pPr>
                      <a:r>
                        <a:rPr lang="en-IN" sz="1500" b="1" kern="1200" baseline="0" dirty="0">
                          <a:solidFill>
                            <a:schemeClr val="tx1"/>
                          </a:solidFill>
                          <a:latin typeface="Times New Roman" pitchFamily="18" charset="0"/>
                          <a:ea typeface="+mn-ea"/>
                          <a:cs typeface="Times New Roman" pitchFamily="18" charset="0"/>
                        </a:rPr>
                        <a:t>3.Survey Methodology</a:t>
                      </a: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cs typeface="Times New Roman" pitchFamily="18" charset="0"/>
                        </a:rPr>
                        <a:t>8</a:t>
                      </a:r>
                      <a:endParaRPr lang="en-IN" sz="1500" dirty="0">
                        <a:solidFill>
                          <a:schemeClr val="tx1"/>
                        </a:solidFill>
                        <a:latin typeface="Times New Roman" pitchFamily="18" charset="0"/>
                        <a:cs typeface="Times New Roman" pitchFamily="18" charset="0"/>
                      </a:endParaRPr>
                    </a:p>
                  </a:txBody>
                  <a:tcPr marL="88626" marR="88626" marT="0" marB="0" anchor="b"/>
                </a:tc>
                <a:tc>
                  <a:txBody>
                    <a:bodyPr/>
                    <a:lstStyle/>
                    <a:p>
                      <a:r>
                        <a:rPr lang="en-IN" sz="1500" dirty="0">
                          <a:solidFill>
                            <a:schemeClr val="tx1"/>
                          </a:solidFill>
                          <a:latin typeface="Times New Roman" pitchFamily="18" charset="0"/>
                          <a:cs typeface="Times New Roman" pitchFamily="18" charset="0"/>
                        </a:rPr>
                        <a:t>          7.2.2 </a:t>
                      </a:r>
                      <a:r>
                        <a:rPr lang="en-IN" sz="1500" baseline="0" dirty="0">
                          <a:solidFill>
                            <a:schemeClr val="tx1"/>
                          </a:solidFill>
                          <a:latin typeface="Times New Roman" pitchFamily="18" charset="0"/>
                          <a:cs typeface="Times New Roman" pitchFamily="18" charset="0"/>
                        </a:rPr>
                        <a:t> </a:t>
                      </a:r>
                      <a:r>
                        <a:rPr lang="en-IN" sz="1500" dirty="0">
                          <a:solidFill>
                            <a:schemeClr val="tx1"/>
                          </a:solidFill>
                          <a:latin typeface="Times New Roman" pitchFamily="18" charset="0"/>
                          <a:cs typeface="Times New Roman" pitchFamily="18" charset="0"/>
                        </a:rPr>
                        <a:t>Land Suitability for Field bean</a:t>
                      </a: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24</a:t>
                      </a:r>
                    </a:p>
                  </a:txBody>
                  <a:tcPr marL="88626" marR="88626" marT="0" marB="0" anchor="b"/>
                </a:tc>
                <a:extLst>
                  <a:ext uri="{0D108BD9-81ED-4DB2-BD59-A6C34878D82A}">
                    <a16:rowId xmlns:a16="http://schemas.microsoft.com/office/drawing/2014/main" xmlns="" val="3680990229"/>
                  </a:ext>
                </a:extLst>
              </a:tr>
              <a:tr h="268492">
                <a:tc>
                  <a:txBody>
                    <a:bodyPr/>
                    <a:lstStyle/>
                    <a:p>
                      <a:r>
                        <a:rPr lang="en-US" sz="1500" b="1" kern="1200" dirty="0">
                          <a:latin typeface="Times New Roman" pitchFamily="18" charset="0"/>
                          <a:cs typeface="Times New Roman" pitchFamily="18" charset="0"/>
                        </a:rPr>
                        <a:t>4.Soil Survey Interpretations</a:t>
                      </a:r>
                      <a:endParaRPr lang="en-IN" sz="1500" b="1" kern="1200" dirty="0">
                        <a:solidFill>
                          <a:srgbClr val="000000"/>
                        </a:solidFill>
                        <a:latin typeface="Times New Roman" pitchFamily="18" charset="0"/>
                        <a:ea typeface="Times New Roman"/>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dirty="0">
                          <a:solidFill>
                            <a:schemeClr val="tx1"/>
                          </a:solidFill>
                          <a:latin typeface="Times New Roman" pitchFamily="18" charset="0"/>
                          <a:ea typeface="Calibri"/>
                          <a:cs typeface="Times New Roman" pitchFamily="18" charset="0"/>
                        </a:rPr>
                        <a:t>9-16</a:t>
                      </a:r>
                    </a:p>
                  </a:txBody>
                  <a:tcPr marL="88626" marR="88626" marT="0" marB="0" anchor="b"/>
                </a:tc>
                <a:tc>
                  <a:txBody>
                    <a:bodyPr/>
                    <a:lstStyle/>
                    <a:p>
                      <a:r>
                        <a:rPr lang="en-IN" sz="1500" b="1" dirty="0">
                          <a:solidFill>
                            <a:schemeClr val="tx1"/>
                          </a:solidFill>
                          <a:latin typeface="Times New Roman" pitchFamily="18" charset="0"/>
                          <a:cs typeface="Times New Roman" pitchFamily="18" charset="0"/>
                        </a:rPr>
                        <a:t> 7.3 Oilseeds</a:t>
                      </a: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24</a:t>
                      </a:r>
                    </a:p>
                  </a:txBody>
                  <a:tcPr marL="88626" marR="88626" marT="0" marB="0" anchor="b"/>
                </a:tc>
                <a:extLst>
                  <a:ext uri="{0D108BD9-81ED-4DB2-BD59-A6C34878D82A}">
                    <a16:rowId xmlns:a16="http://schemas.microsoft.com/office/drawing/2014/main" xmlns="" val="10009"/>
                  </a:ext>
                </a:extLst>
              </a:tr>
              <a:tr h="268492">
                <a:tc>
                  <a:txBody>
                    <a:bodyPr/>
                    <a:lstStyle/>
                    <a:p>
                      <a:pPr>
                        <a:lnSpc>
                          <a:spcPct val="100000"/>
                        </a:lnSpc>
                        <a:spcBef>
                          <a:spcPts val="0"/>
                        </a:spcBef>
                        <a:spcAft>
                          <a:spcPts val="0"/>
                        </a:spcAft>
                      </a:pPr>
                      <a:r>
                        <a:rPr lang="en-IN" sz="1500" baseline="0" dirty="0">
                          <a:latin typeface="Times New Roman" pitchFamily="18" charset="0"/>
                          <a:cs typeface="Times New Roman" pitchFamily="18" charset="0"/>
                        </a:rPr>
                        <a:t>        4.1</a:t>
                      </a:r>
                      <a:r>
                        <a:rPr lang="en-IN" sz="1500" dirty="0">
                          <a:latin typeface="Times New Roman" pitchFamily="18" charset="0"/>
                          <a:cs typeface="Times New Roman" pitchFamily="18" charset="0"/>
                        </a:rPr>
                        <a:t>.Surface Soil Texture </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cs typeface="Times New Roman" pitchFamily="18" charset="0"/>
                        </a:rPr>
                        <a:t>9</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r>
                        <a:rPr lang="en-IN" sz="1500" dirty="0">
                          <a:solidFill>
                            <a:schemeClr val="tx1"/>
                          </a:solidFill>
                          <a:latin typeface="Times New Roman" pitchFamily="18" charset="0"/>
                          <a:cs typeface="Times New Roman" pitchFamily="18" charset="0"/>
                        </a:rPr>
                        <a:t>          7.3.1 Land Suitability for Groundnut</a:t>
                      </a: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24</a:t>
                      </a:r>
                    </a:p>
                  </a:txBody>
                  <a:tcPr marL="88626" marR="88626" marT="0" marB="0" anchor="b"/>
                </a:tc>
                <a:extLst>
                  <a:ext uri="{0D108BD9-81ED-4DB2-BD59-A6C34878D82A}">
                    <a16:rowId xmlns:a16="http://schemas.microsoft.com/office/drawing/2014/main" xmlns="" val="10010"/>
                  </a:ext>
                </a:extLst>
              </a:tr>
              <a:tr h="268492">
                <a:tc>
                  <a:txBody>
                    <a:bodyPr/>
                    <a:lstStyle/>
                    <a:p>
                      <a:pPr>
                        <a:lnSpc>
                          <a:spcPct val="100000"/>
                        </a:lnSpc>
                        <a:spcBef>
                          <a:spcPts val="0"/>
                        </a:spcBef>
                        <a:spcAft>
                          <a:spcPts val="0"/>
                        </a:spcAft>
                      </a:pPr>
                      <a:r>
                        <a:rPr lang="en-IN" sz="1500" baseline="0" dirty="0">
                          <a:latin typeface="Times New Roman" pitchFamily="18" charset="0"/>
                          <a:cs typeface="Times New Roman" pitchFamily="18" charset="0"/>
                        </a:rPr>
                        <a:t>        4.2.</a:t>
                      </a:r>
                      <a:r>
                        <a:rPr lang="en-IN" sz="1500" dirty="0">
                          <a:latin typeface="Times New Roman" pitchFamily="18" charset="0"/>
                          <a:cs typeface="Times New Roman" pitchFamily="18" charset="0"/>
                        </a:rPr>
                        <a:t>Slope</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ea typeface="Calibri"/>
                          <a:cs typeface="Times New Roman" pitchFamily="18" charset="0"/>
                        </a:rPr>
                        <a:t>10</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r>
                        <a:rPr lang="en-US" sz="1500" b="1" dirty="0">
                          <a:latin typeface="Times New Roman" panose="02020603050405020304" pitchFamily="18" charset="0"/>
                          <a:cs typeface="Times New Roman" panose="02020603050405020304" pitchFamily="18" charset="0"/>
                        </a:rPr>
                        <a:t>7.4 Vegetable/ Fruit crops</a:t>
                      </a: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25-26</a:t>
                      </a:r>
                    </a:p>
                  </a:txBody>
                  <a:tcPr marL="88626" marR="88626" marT="0" marB="0" anchor="b"/>
                </a:tc>
                <a:extLst>
                  <a:ext uri="{0D108BD9-81ED-4DB2-BD59-A6C34878D82A}">
                    <a16:rowId xmlns:a16="http://schemas.microsoft.com/office/drawing/2014/main" xmlns="" val="10011"/>
                  </a:ext>
                </a:extLst>
              </a:tr>
              <a:tr h="268492">
                <a:tc>
                  <a:txBody>
                    <a:bodyPr/>
                    <a:lstStyle/>
                    <a:p>
                      <a:pPr>
                        <a:lnSpc>
                          <a:spcPct val="100000"/>
                        </a:lnSpc>
                        <a:spcBef>
                          <a:spcPts val="0"/>
                        </a:spcBef>
                        <a:spcAft>
                          <a:spcPts val="0"/>
                        </a:spcAft>
                      </a:pPr>
                      <a:r>
                        <a:rPr lang="en-IN" sz="1500" dirty="0">
                          <a:latin typeface="Times New Roman" pitchFamily="18" charset="0"/>
                          <a:cs typeface="Times New Roman" pitchFamily="18" charset="0"/>
                        </a:rPr>
                        <a:t>        4.3</a:t>
                      </a:r>
                      <a:r>
                        <a:rPr lang="en-IN" sz="1500" baseline="0" dirty="0">
                          <a:latin typeface="Times New Roman" pitchFamily="18" charset="0"/>
                          <a:cs typeface="Times New Roman" pitchFamily="18" charset="0"/>
                        </a:rPr>
                        <a:t>.</a:t>
                      </a:r>
                      <a:r>
                        <a:rPr lang="en-IN" sz="1500" dirty="0">
                          <a:latin typeface="Times New Roman" pitchFamily="18" charset="0"/>
                          <a:cs typeface="Times New Roman" pitchFamily="18" charset="0"/>
                        </a:rPr>
                        <a:t>Soil Erosion</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dirty="0">
                          <a:solidFill>
                            <a:schemeClr val="tx1"/>
                          </a:solidFill>
                          <a:latin typeface="Times New Roman" pitchFamily="18" charset="0"/>
                          <a:ea typeface="Calibri"/>
                          <a:cs typeface="Times New Roman" pitchFamily="18" charset="0"/>
                        </a:rPr>
                        <a:t>11</a:t>
                      </a:r>
                    </a:p>
                  </a:txBody>
                  <a:tcPr marL="88626" marR="88626" marT="0" marB="0" anchor="b"/>
                </a:tc>
                <a:tc>
                  <a:txBody>
                    <a:bodyPr/>
                    <a:lstStyle/>
                    <a:p>
                      <a:pPr marL="0" marR="0" indent="0" algn="l" defTabSz="1221913" rtl="0" eaLnBrk="1" fontAlgn="auto" latinLnBrk="0" hangingPunct="1">
                        <a:lnSpc>
                          <a:spcPct val="100000"/>
                        </a:lnSpc>
                        <a:spcBef>
                          <a:spcPts val="0"/>
                        </a:spcBef>
                        <a:spcAft>
                          <a:spcPts val="0"/>
                        </a:spcAft>
                        <a:buClrTx/>
                        <a:buSzTx/>
                        <a:buFontTx/>
                        <a:buNone/>
                        <a:tabLst/>
                        <a:defRPr/>
                      </a:pPr>
                      <a:r>
                        <a:rPr lang="en-IN" sz="1500" dirty="0">
                          <a:solidFill>
                            <a:schemeClr val="tx1"/>
                          </a:solidFill>
                          <a:latin typeface="Times New Roman" pitchFamily="18" charset="0"/>
                          <a:cs typeface="Times New Roman" pitchFamily="18" charset="0"/>
                        </a:rPr>
                        <a:t>         7.4.1 Land Suitability for Tomato</a:t>
                      </a:r>
                    </a:p>
                  </a:txBody>
                  <a:tcPr marL="88626" marR="88626" marT="0" marB="0" anchor="b"/>
                </a:tc>
                <a:tc>
                  <a:txBody>
                    <a:bodyPr/>
                    <a:lstStyle/>
                    <a:p>
                      <a:pPr algn="ctr">
                        <a:lnSpc>
                          <a:spcPct val="100000"/>
                        </a:lnSpc>
                        <a:spcBef>
                          <a:spcPts val="0"/>
                        </a:spcBef>
                        <a:spcAft>
                          <a:spcPts val="0"/>
                        </a:spcAft>
                      </a:pPr>
                      <a:r>
                        <a:rPr lang="en-IN" sz="1500" dirty="0">
                          <a:solidFill>
                            <a:schemeClr val="tx1"/>
                          </a:solidFill>
                          <a:latin typeface="Times New Roman" pitchFamily="18" charset="0"/>
                          <a:ea typeface="Calibri"/>
                          <a:cs typeface="Times New Roman" pitchFamily="18" charset="0"/>
                        </a:rPr>
                        <a:t>25</a:t>
                      </a:r>
                    </a:p>
                  </a:txBody>
                  <a:tcPr marL="88626" marR="88626" marT="0" marB="0" anchor="b"/>
                </a:tc>
                <a:extLst>
                  <a:ext uri="{0D108BD9-81ED-4DB2-BD59-A6C34878D82A}">
                    <a16:rowId xmlns:a16="http://schemas.microsoft.com/office/drawing/2014/main" xmlns="" val="10012"/>
                  </a:ext>
                </a:extLst>
              </a:tr>
              <a:tr h="268492">
                <a:tc>
                  <a:txBody>
                    <a:bodyPr/>
                    <a:lstStyle/>
                    <a:p>
                      <a:pPr>
                        <a:lnSpc>
                          <a:spcPct val="100000"/>
                        </a:lnSpc>
                        <a:spcBef>
                          <a:spcPts val="0"/>
                        </a:spcBef>
                        <a:spcAft>
                          <a:spcPts val="0"/>
                        </a:spcAft>
                      </a:pPr>
                      <a:r>
                        <a:rPr lang="en-IN" sz="1500" dirty="0">
                          <a:latin typeface="Times New Roman" pitchFamily="18" charset="0"/>
                          <a:cs typeface="Times New Roman" pitchFamily="18" charset="0"/>
                        </a:rPr>
                        <a:t>        4.4. Soil Gravelliness </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ea typeface="Calibri"/>
                          <a:cs typeface="Times New Roman" pitchFamily="18" charset="0"/>
                        </a:rPr>
                        <a:t>12</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nSpc>
                          <a:spcPct val="100000"/>
                        </a:lnSpc>
                        <a:spcBef>
                          <a:spcPts val="0"/>
                        </a:spcBef>
                        <a:spcAft>
                          <a:spcPts val="0"/>
                        </a:spcAft>
                      </a:pPr>
                      <a:r>
                        <a:rPr lang="en-IN" sz="1500" dirty="0">
                          <a:solidFill>
                            <a:schemeClr val="tx1"/>
                          </a:solidFill>
                          <a:latin typeface="Times New Roman" pitchFamily="18" charset="0"/>
                          <a:cs typeface="Times New Roman" pitchFamily="18" charset="0"/>
                        </a:rPr>
                        <a:t>         7.4.2 Land Suitability for Chilli</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kern="1200" dirty="0">
                          <a:solidFill>
                            <a:schemeClr val="tx1"/>
                          </a:solidFill>
                          <a:latin typeface="Times New Roman" pitchFamily="18" charset="0"/>
                          <a:ea typeface="Calibri"/>
                          <a:cs typeface="Times New Roman" pitchFamily="18" charset="0"/>
                        </a:rPr>
                        <a:t>25</a:t>
                      </a:r>
                    </a:p>
                  </a:txBody>
                  <a:tcPr marL="88626" marR="88626" marT="0" marB="0" anchor="b"/>
                </a:tc>
                <a:extLst>
                  <a:ext uri="{0D108BD9-81ED-4DB2-BD59-A6C34878D82A}">
                    <a16:rowId xmlns:a16="http://schemas.microsoft.com/office/drawing/2014/main" xmlns="" val="10013"/>
                  </a:ext>
                </a:extLst>
              </a:tr>
              <a:tr h="268492">
                <a:tc>
                  <a:txBody>
                    <a:bodyPr/>
                    <a:lstStyle/>
                    <a:p>
                      <a:pPr>
                        <a:lnSpc>
                          <a:spcPct val="100000"/>
                        </a:lnSpc>
                        <a:spcBef>
                          <a:spcPts val="0"/>
                        </a:spcBef>
                        <a:spcAft>
                          <a:spcPts val="0"/>
                        </a:spcAft>
                      </a:pPr>
                      <a:r>
                        <a:rPr lang="en-IN" sz="1500" baseline="0" dirty="0">
                          <a:latin typeface="Times New Roman" pitchFamily="18" charset="0"/>
                          <a:cs typeface="Times New Roman" pitchFamily="18" charset="0"/>
                        </a:rPr>
                        <a:t>        4.5</a:t>
                      </a:r>
                      <a:r>
                        <a:rPr lang="en-IN" sz="1500" dirty="0">
                          <a:latin typeface="Times New Roman" pitchFamily="18" charset="0"/>
                          <a:cs typeface="Times New Roman" pitchFamily="18" charset="0"/>
                        </a:rPr>
                        <a:t>.Soil Depth </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ea typeface="Calibri"/>
                          <a:cs typeface="Times New Roman" pitchFamily="18" charset="0"/>
                        </a:rPr>
                        <a:t>13</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nSpc>
                          <a:spcPct val="100000"/>
                        </a:lnSpc>
                        <a:spcBef>
                          <a:spcPts val="0"/>
                        </a:spcBef>
                        <a:spcAft>
                          <a:spcPts val="0"/>
                        </a:spcAft>
                      </a:pPr>
                      <a:r>
                        <a:rPr lang="en-IN" sz="1500" dirty="0">
                          <a:solidFill>
                            <a:schemeClr val="tx1"/>
                          </a:solidFill>
                          <a:latin typeface="Times New Roman" pitchFamily="18" charset="0"/>
                          <a:cs typeface="Times New Roman" pitchFamily="18" charset="0"/>
                        </a:rPr>
                        <a:t>         7.4.3 Land Suitability for Amla</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kern="1200" dirty="0">
                          <a:solidFill>
                            <a:schemeClr val="tx1"/>
                          </a:solidFill>
                          <a:latin typeface="Times New Roman" pitchFamily="18" charset="0"/>
                          <a:ea typeface="Calibri"/>
                          <a:cs typeface="Times New Roman" pitchFamily="18" charset="0"/>
                        </a:rPr>
                        <a:t>25</a:t>
                      </a:r>
                    </a:p>
                  </a:txBody>
                  <a:tcPr marL="88626" marR="88626" marT="0" marB="0" anchor="b"/>
                </a:tc>
                <a:extLst>
                  <a:ext uri="{0D108BD9-81ED-4DB2-BD59-A6C34878D82A}">
                    <a16:rowId xmlns:a16="http://schemas.microsoft.com/office/drawing/2014/main" xmlns="" val="10014"/>
                  </a:ext>
                </a:extLst>
              </a:tr>
              <a:tr h="268492">
                <a:tc>
                  <a:txBody>
                    <a:bodyPr/>
                    <a:lstStyle/>
                    <a:p>
                      <a:pPr algn="l">
                        <a:lnSpc>
                          <a:spcPct val="100000"/>
                        </a:lnSpc>
                        <a:spcBef>
                          <a:spcPts val="0"/>
                        </a:spcBef>
                        <a:spcAft>
                          <a:spcPts val="0"/>
                        </a:spcAft>
                      </a:pPr>
                      <a:r>
                        <a:rPr lang="en-IN" sz="1500" baseline="0" dirty="0">
                          <a:latin typeface="Times New Roman" pitchFamily="18" charset="0"/>
                          <a:cs typeface="Times New Roman" pitchFamily="18" charset="0"/>
                        </a:rPr>
                        <a:t>        4.6.</a:t>
                      </a:r>
                      <a:r>
                        <a:rPr lang="en-IN" sz="1500" dirty="0">
                          <a:latin typeface="Times New Roman" pitchFamily="18" charset="0"/>
                          <a:cs typeface="Times New Roman" pitchFamily="18" charset="0"/>
                        </a:rPr>
                        <a:t>Soil</a:t>
                      </a:r>
                      <a:r>
                        <a:rPr lang="en-IN" sz="1500" baseline="0" dirty="0">
                          <a:latin typeface="Times New Roman" pitchFamily="18" charset="0"/>
                          <a:cs typeface="Times New Roman" pitchFamily="18" charset="0"/>
                        </a:rPr>
                        <a:t>s</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r>
                        <a:rPr lang="en-US" sz="1500" kern="1200" baseline="0" dirty="0">
                          <a:solidFill>
                            <a:schemeClr val="tx1"/>
                          </a:solidFill>
                          <a:latin typeface="Times New Roman" pitchFamily="18" charset="0"/>
                          <a:ea typeface="Times New Roman"/>
                          <a:cs typeface="Times New Roman" pitchFamily="18" charset="0"/>
                        </a:rPr>
                        <a:t>14</a:t>
                      </a:r>
                      <a:endParaRPr lang="en-IN" sz="1500" kern="1200" baseline="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nSpc>
                          <a:spcPct val="100000"/>
                        </a:lnSpc>
                        <a:spcBef>
                          <a:spcPts val="0"/>
                        </a:spcBef>
                        <a:spcAft>
                          <a:spcPts val="0"/>
                        </a:spcAft>
                      </a:pPr>
                      <a:r>
                        <a:rPr lang="en-IN" sz="1500" dirty="0">
                          <a:solidFill>
                            <a:schemeClr val="tx1"/>
                          </a:solidFill>
                          <a:latin typeface="Times New Roman" pitchFamily="18" charset="0"/>
                          <a:cs typeface="Times New Roman" pitchFamily="18" charset="0"/>
                        </a:rPr>
                        <a:t>        7.4.4 Land Suitability for Guava</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kern="1200" dirty="0">
                          <a:solidFill>
                            <a:schemeClr val="tx1"/>
                          </a:solidFill>
                          <a:latin typeface="Times New Roman" pitchFamily="18" charset="0"/>
                          <a:ea typeface="Calibri"/>
                          <a:cs typeface="Times New Roman" pitchFamily="18" charset="0"/>
                        </a:rPr>
                        <a:t>25</a:t>
                      </a:r>
                    </a:p>
                  </a:txBody>
                  <a:tcPr marL="88626" marR="88626" marT="0" marB="0" anchor="b"/>
                </a:tc>
                <a:extLst>
                  <a:ext uri="{0D108BD9-81ED-4DB2-BD59-A6C34878D82A}">
                    <a16:rowId xmlns:a16="http://schemas.microsoft.com/office/drawing/2014/main" xmlns="" val="10015"/>
                  </a:ext>
                </a:extLst>
              </a:tr>
              <a:tr h="268492">
                <a:tc>
                  <a:txBody>
                    <a:bodyPr/>
                    <a:lstStyle/>
                    <a:p>
                      <a:pPr algn="l">
                        <a:lnSpc>
                          <a:spcPct val="100000"/>
                        </a:lnSpc>
                        <a:spcBef>
                          <a:spcPts val="0"/>
                        </a:spcBef>
                        <a:spcAft>
                          <a:spcPts val="0"/>
                        </a:spcAft>
                      </a:pPr>
                      <a:r>
                        <a:rPr lang="en-IN" sz="1500" baseline="0" dirty="0">
                          <a:latin typeface="Times New Roman" pitchFamily="18" charset="0"/>
                          <a:cs typeface="Times New Roman" pitchFamily="18" charset="0"/>
                        </a:rPr>
                        <a:t>        4.7.</a:t>
                      </a:r>
                      <a:r>
                        <a:rPr lang="en-IN" sz="1500" dirty="0">
                          <a:latin typeface="Times New Roman" pitchFamily="18" charset="0"/>
                          <a:cs typeface="Times New Roman" pitchFamily="18" charset="0"/>
                        </a:rPr>
                        <a:t>Soil Map Unit Description </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cs typeface="Times New Roman" pitchFamily="18" charset="0"/>
                        </a:rPr>
                        <a:t>15-16</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r>
                        <a:rPr lang="en-US" sz="1500" dirty="0">
                          <a:latin typeface="Times New Roman" pitchFamily="18" charset="0"/>
                          <a:cs typeface="Times New Roman" pitchFamily="18" charset="0"/>
                        </a:rPr>
                        <a:t>        </a:t>
                      </a:r>
                      <a:r>
                        <a:rPr lang="en-US" sz="1500" kern="1200" dirty="0">
                          <a:solidFill>
                            <a:schemeClr val="tx1"/>
                          </a:solidFill>
                          <a:latin typeface="Times New Roman" pitchFamily="18" charset="0"/>
                          <a:cs typeface="Times New Roman" pitchFamily="18" charset="0"/>
                        </a:rPr>
                        <a:t> 7.4.6 </a:t>
                      </a:r>
                      <a:r>
                        <a:rPr lang="en-IN" sz="1500" kern="1200" dirty="0">
                          <a:solidFill>
                            <a:schemeClr val="tx1"/>
                          </a:solidFill>
                          <a:latin typeface="Times New Roman" pitchFamily="18" charset="0"/>
                          <a:cs typeface="Times New Roman" pitchFamily="18" charset="0"/>
                        </a:rPr>
                        <a:t>Land Suitability for Jackfruit</a:t>
                      </a:r>
                      <a:endParaRPr lang="en-US" sz="1500" dirty="0">
                        <a:latin typeface="Times New Roman" pitchFamily="18" charset="0"/>
                        <a:cs typeface="Times New Roman" pitchFamily="18" charset="0"/>
                      </a:endParaRPr>
                    </a:p>
                  </a:txBody>
                  <a:tcPr marL="88626" marR="88626" marT="0" marB="0" anchor="b"/>
                </a:tc>
                <a:tc>
                  <a:txBody>
                    <a:bodyPr/>
                    <a:lstStyle/>
                    <a:p>
                      <a:pPr algn="ctr"/>
                      <a:r>
                        <a:rPr lang="en-US" sz="1600" dirty="0"/>
                        <a:t>26</a:t>
                      </a:r>
                    </a:p>
                  </a:txBody>
                  <a:tcPr marL="88626" marR="88626" marT="0" marB="0" anchor="b"/>
                </a:tc>
                <a:extLst>
                  <a:ext uri="{0D108BD9-81ED-4DB2-BD59-A6C34878D82A}">
                    <a16:rowId xmlns:a16="http://schemas.microsoft.com/office/drawing/2014/main" xmlns="" val="10016"/>
                  </a:ext>
                </a:extLst>
              </a:tr>
              <a:tr h="268492">
                <a:tc>
                  <a:txBody>
                    <a:bodyPr/>
                    <a:lstStyle/>
                    <a:p>
                      <a:pPr marL="0" marR="0" indent="0" algn="l" defTabSz="1221913" rtl="0" eaLnBrk="1" fontAlgn="auto" latinLnBrk="0" hangingPunct="1">
                        <a:lnSpc>
                          <a:spcPct val="100000"/>
                        </a:lnSpc>
                        <a:spcBef>
                          <a:spcPts val="0"/>
                        </a:spcBef>
                        <a:spcAft>
                          <a:spcPts val="0"/>
                        </a:spcAft>
                        <a:buClrTx/>
                        <a:buSzTx/>
                        <a:buFontTx/>
                        <a:buNone/>
                        <a:tabLst/>
                        <a:defRPr/>
                      </a:pPr>
                      <a:r>
                        <a:rPr lang="en-IN" sz="1500" b="1" dirty="0">
                          <a:latin typeface="Times New Roman" pitchFamily="18" charset="0"/>
                          <a:cs typeface="Times New Roman" pitchFamily="18" charset="0"/>
                        </a:rPr>
                        <a:t>5</a:t>
                      </a:r>
                      <a:r>
                        <a:rPr lang="en-IN" sz="1500" b="1" baseline="0" dirty="0">
                          <a:latin typeface="Times New Roman" pitchFamily="18" charset="0"/>
                          <a:cs typeface="Times New Roman" pitchFamily="18" charset="0"/>
                        </a:rPr>
                        <a:t>.</a:t>
                      </a:r>
                      <a:r>
                        <a:rPr lang="en-IN" sz="1500" b="1" dirty="0">
                          <a:latin typeface="Times New Roman" pitchFamily="18" charset="0"/>
                          <a:cs typeface="Times New Roman" pitchFamily="18" charset="0"/>
                        </a:rPr>
                        <a:t>Soil Fertility Status</a:t>
                      </a:r>
                      <a:endParaRPr lang="en-IN" sz="1500" b="1" dirty="0">
                        <a:latin typeface="Times New Roman" pitchFamily="18" charset="0"/>
                        <a:ea typeface="Calibri"/>
                        <a:cs typeface="Times New Roman" pitchFamily="18" charset="0"/>
                      </a:endParaRP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17-21</a:t>
                      </a:r>
                    </a:p>
                  </a:txBody>
                  <a:tcPr marL="88626" marR="88626" marT="0" marB="0" anchor="b"/>
                </a:tc>
                <a:tc>
                  <a:txBody>
                    <a:bodyPr/>
                    <a:lstStyle/>
                    <a:p>
                      <a:pPr>
                        <a:lnSpc>
                          <a:spcPct val="100000"/>
                        </a:lnSpc>
                        <a:spcBef>
                          <a:spcPts val="0"/>
                        </a:spcBef>
                        <a:spcAft>
                          <a:spcPts val="0"/>
                        </a:spcAft>
                      </a:pPr>
                      <a:r>
                        <a:rPr lang="en-US" sz="1500" kern="1200" dirty="0">
                          <a:solidFill>
                            <a:schemeClr val="tx1"/>
                          </a:solidFill>
                          <a:latin typeface="Times New Roman" pitchFamily="18" charset="0"/>
                          <a:cs typeface="Times New Roman" pitchFamily="18" charset="0"/>
                        </a:rPr>
                        <a:t>        7.4.6 </a:t>
                      </a:r>
                      <a:r>
                        <a:rPr lang="en-IN" sz="1500" kern="1200" dirty="0">
                          <a:solidFill>
                            <a:schemeClr val="tx1"/>
                          </a:solidFill>
                          <a:latin typeface="Times New Roman" pitchFamily="18" charset="0"/>
                          <a:cs typeface="Times New Roman" pitchFamily="18" charset="0"/>
                        </a:rPr>
                        <a:t>Land Suitability for Lime</a:t>
                      </a:r>
                      <a:endParaRPr lang="en-IN" sz="1500" kern="120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kern="1200" dirty="0">
                          <a:solidFill>
                            <a:schemeClr val="tx1"/>
                          </a:solidFill>
                          <a:latin typeface="Times New Roman" pitchFamily="18" charset="0"/>
                          <a:ea typeface="Calibri"/>
                          <a:cs typeface="Times New Roman" pitchFamily="18" charset="0"/>
                        </a:rPr>
                        <a:t>26</a:t>
                      </a:r>
                    </a:p>
                  </a:txBody>
                  <a:tcPr marL="88626" marR="88626" marT="0" marB="0" anchor="b"/>
                </a:tc>
                <a:extLst>
                  <a:ext uri="{0D108BD9-81ED-4DB2-BD59-A6C34878D82A}">
                    <a16:rowId xmlns:a16="http://schemas.microsoft.com/office/drawing/2014/main" xmlns="" val="10017"/>
                  </a:ext>
                </a:extLst>
              </a:tr>
              <a:tr h="268492">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IN" sz="1500" baseline="0" dirty="0">
                          <a:latin typeface="Times New Roman" pitchFamily="18" charset="0"/>
                          <a:cs typeface="Times New Roman" pitchFamily="18" charset="0"/>
                        </a:rPr>
                        <a:t>         5.1</a:t>
                      </a:r>
                      <a:r>
                        <a:rPr lang="en-IN" sz="1500" dirty="0">
                          <a:latin typeface="Times New Roman" pitchFamily="18" charset="0"/>
                          <a:cs typeface="Times New Roman" pitchFamily="18" charset="0"/>
                        </a:rPr>
                        <a:t>. </a:t>
                      </a:r>
                      <a:r>
                        <a:rPr kumimoji="0" lang="en-IN" sz="1500" b="0" i="0" u="none" strike="noStrike" kern="1200" cap="none" spc="0" normalizeH="0" baseline="0" noProof="0" dirty="0">
                          <a:ln>
                            <a:noFill/>
                          </a:ln>
                          <a:solidFill>
                            <a:prstClr val="black"/>
                          </a:solidFill>
                          <a:effectLst/>
                          <a:uLnTx/>
                          <a:uFillTx/>
                          <a:latin typeface="Times New Roman" pitchFamily="18" charset="0"/>
                          <a:ea typeface="+mn-ea"/>
                          <a:cs typeface="Times New Roman" pitchFamily="18" charset="0"/>
                        </a:rPr>
                        <a:t>Soil Reaction (pH) </a:t>
                      </a:r>
                      <a:endParaRPr kumimoji="0" lang="en-IN" sz="1500" b="0" i="0" u="none" strike="noStrike" kern="1200" cap="none" spc="0" normalizeH="0" baseline="0" noProof="0" dirty="0">
                        <a:ln>
                          <a:noFill/>
                        </a:ln>
                        <a:solidFill>
                          <a:prstClr val="black"/>
                        </a:solidFill>
                        <a:effectLst/>
                        <a:uLnTx/>
                        <a:uFillTx/>
                        <a:latin typeface="+mn-lt"/>
                        <a:ea typeface="+mn-ea"/>
                        <a:cs typeface="+mn-cs"/>
                      </a:endParaRPr>
                    </a:p>
                  </a:txBody>
                  <a:tcPr marL="88626" marR="88626" marT="0" marB="0" anchor="ctr"/>
                </a:tc>
                <a:tc>
                  <a:txBody>
                    <a:bodyPr/>
                    <a:lstStyle/>
                    <a:p>
                      <a:r>
                        <a:rPr lang="en-IN" sz="1500" dirty="0">
                          <a:solidFill>
                            <a:schemeClr val="tx1"/>
                          </a:solidFill>
                          <a:latin typeface="Times New Roman" pitchFamily="18" charset="0"/>
                          <a:cs typeface="Times New Roman" pitchFamily="18" charset="0"/>
                        </a:rPr>
                        <a:t>       17</a:t>
                      </a:r>
                    </a:p>
                  </a:txBody>
                  <a:tcPr marL="88626" marR="88626" marT="0" marB="0" anchor="b"/>
                </a:tc>
                <a:tc>
                  <a:txBody>
                    <a:bodyPr/>
                    <a:lstStyle/>
                    <a:p>
                      <a:pPr>
                        <a:lnSpc>
                          <a:spcPct val="100000"/>
                        </a:lnSpc>
                        <a:spcBef>
                          <a:spcPts val="0"/>
                        </a:spcBef>
                        <a:spcAft>
                          <a:spcPts val="0"/>
                        </a:spcAft>
                      </a:pPr>
                      <a:r>
                        <a:rPr lang="en-US" sz="1500" kern="1200" dirty="0">
                          <a:solidFill>
                            <a:schemeClr val="tx1"/>
                          </a:solidFill>
                          <a:latin typeface="Times New Roman" pitchFamily="18" charset="0"/>
                          <a:cs typeface="Times New Roman" pitchFamily="18" charset="0"/>
                        </a:rPr>
                        <a:t>        7.4.7 </a:t>
                      </a:r>
                      <a:r>
                        <a:rPr lang="en-IN" sz="1500" kern="1200" dirty="0">
                          <a:solidFill>
                            <a:schemeClr val="tx1"/>
                          </a:solidFill>
                          <a:latin typeface="Times New Roman" pitchFamily="18" charset="0"/>
                          <a:cs typeface="Times New Roman" pitchFamily="18" charset="0"/>
                        </a:rPr>
                        <a:t>Land Suitability for Mango </a:t>
                      </a:r>
                      <a:endParaRPr lang="en-IN" sz="1500" kern="120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kern="1200" dirty="0">
                          <a:solidFill>
                            <a:schemeClr val="tx1"/>
                          </a:solidFill>
                          <a:latin typeface="Times New Roman" pitchFamily="18" charset="0"/>
                          <a:ea typeface="Calibri"/>
                          <a:cs typeface="Times New Roman" pitchFamily="18" charset="0"/>
                        </a:rPr>
                        <a:t>26</a:t>
                      </a:r>
                    </a:p>
                  </a:txBody>
                  <a:tcPr marL="88626" marR="88626" marT="0" marB="0" anchor="b"/>
                </a:tc>
                <a:extLst>
                  <a:ext uri="{0D108BD9-81ED-4DB2-BD59-A6C34878D82A}">
                    <a16:rowId xmlns:a16="http://schemas.microsoft.com/office/drawing/2014/main" xmlns="" val="3941577277"/>
                  </a:ext>
                </a:extLst>
              </a:tr>
              <a:tr h="268492">
                <a:tc>
                  <a:txBody>
                    <a:bodyPr/>
                    <a:lstStyle/>
                    <a:p>
                      <a:pPr algn="l"/>
                      <a:r>
                        <a:rPr lang="en-IN" sz="1500" dirty="0">
                          <a:latin typeface="Times New Roman" pitchFamily="18" charset="0"/>
                          <a:cs typeface="Times New Roman" pitchFamily="18" charset="0"/>
                        </a:rPr>
                        <a:t>         5.2. Electrical Conductivity</a:t>
                      </a:r>
                      <a:r>
                        <a:rPr lang="en-IN" sz="1500" baseline="0" dirty="0">
                          <a:latin typeface="Times New Roman" pitchFamily="18" charset="0"/>
                          <a:cs typeface="Times New Roman" pitchFamily="18" charset="0"/>
                        </a:rPr>
                        <a:t>  </a:t>
                      </a:r>
                      <a:endParaRPr lang="en-IN" sz="1500" dirty="0">
                        <a:latin typeface="Times New Roman" pitchFamily="18" charset="0"/>
                        <a:cs typeface="Times New Roman" pitchFamily="18" charset="0"/>
                      </a:endParaRP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18</a:t>
                      </a:r>
                    </a:p>
                  </a:txBody>
                  <a:tcPr marL="88626" marR="88626" marT="0" marB="0" anchor="b"/>
                </a:tc>
                <a:tc>
                  <a:txBody>
                    <a:bodyPr/>
                    <a:lstStyle/>
                    <a:p>
                      <a:pPr>
                        <a:lnSpc>
                          <a:spcPct val="100000"/>
                        </a:lnSpc>
                        <a:spcBef>
                          <a:spcPts val="0"/>
                        </a:spcBef>
                        <a:spcAft>
                          <a:spcPts val="0"/>
                        </a:spcAft>
                      </a:pPr>
                      <a:r>
                        <a:rPr lang="en-IN" sz="1500" dirty="0">
                          <a:solidFill>
                            <a:schemeClr val="tx1"/>
                          </a:solidFill>
                          <a:latin typeface="Times New Roman" pitchFamily="18" charset="0"/>
                          <a:cs typeface="Times New Roman" pitchFamily="18" charset="0"/>
                        </a:rPr>
                        <a:t>        7.4.8 </a:t>
                      </a:r>
                      <a:r>
                        <a:rPr lang="en-IN" sz="1500" kern="1200" dirty="0">
                          <a:solidFill>
                            <a:schemeClr val="tx1"/>
                          </a:solidFill>
                          <a:latin typeface="Times New Roman" pitchFamily="18" charset="0"/>
                          <a:cs typeface="Times New Roman" pitchFamily="18" charset="0"/>
                        </a:rPr>
                        <a:t>Land Suitability for Sapota</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kern="1200" dirty="0">
                          <a:solidFill>
                            <a:schemeClr val="tx1"/>
                          </a:solidFill>
                          <a:latin typeface="Times New Roman" pitchFamily="18" charset="0"/>
                          <a:ea typeface="Calibri"/>
                          <a:cs typeface="Times New Roman" pitchFamily="18" charset="0"/>
                        </a:rPr>
                        <a:t>26</a:t>
                      </a:r>
                    </a:p>
                  </a:txBody>
                  <a:tcPr marL="88626" marR="88626" marT="0" marB="0" anchor="b"/>
                </a:tc>
                <a:extLst>
                  <a:ext uri="{0D108BD9-81ED-4DB2-BD59-A6C34878D82A}">
                    <a16:rowId xmlns:a16="http://schemas.microsoft.com/office/drawing/2014/main" xmlns="" val="10018"/>
                  </a:ext>
                </a:extLst>
              </a:tr>
              <a:tr h="268492">
                <a:tc>
                  <a:txBody>
                    <a:bodyPr/>
                    <a:lstStyle/>
                    <a:p>
                      <a:pPr algn="l">
                        <a:lnSpc>
                          <a:spcPct val="100000"/>
                        </a:lnSpc>
                        <a:spcBef>
                          <a:spcPts val="0"/>
                        </a:spcBef>
                        <a:spcAft>
                          <a:spcPts val="0"/>
                        </a:spcAft>
                      </a:pPr>
                      <a:r>
                        <a:rPr lang="en-IN" sz="1500" dirty="0">
                          <a:latin typeface="Times New Roman" pitchFamily="18" charset="0"/>
                          <a:cs typeface="Times New Roman" pitchFamily="18" charset="0"/>
                        </a:rPr>
                        <a:t>         5.3. Organic Carbon </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ea typeface="Calibri"/>
                          <a:cs typeface="Times New Roman" pitchFamily="18" charset="0"/>
                        </a:rPr>
                        <a:t>18</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nSpc>
                          <a:spcPct val="100000"/>
                        </a:lnSpc>
                        <a:spcBef>
                          <a:spcPts val="0"/>
                        </a:spcBef>
                        <a:spcAft>
                          <a:spcPts val="0"/>
                        </a:spcAft>
                      </a:pPr>
                      <a:r>
                        <a:rPr lang="en-US" sz="1500" b="1" kern="1200" dirty="0">
                          <a:solidFill>
                            <a:schemeClr val="tx1"/>
                          </a:solidFill>
                          <a:latin typeface="Times New Roman" pitchFamily="18" charset="0"/>
                          <a:cs typeface="Times New Roman" pitchFamily="18" charset="0"/>
                        </a:rPr>
                        <a:t>7.5 Plantation Crops</a:t>
                      </a:r>
                      <a:endParaRPr lang="en-IN" sz="1500" b="1" kern="120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kern="1200" dirty="0">
                          <a:solidFill>
                            <a:schemeClr val="tx1"/>
                          </a:solidFill>
                          <a:latin typeface="Times New Roman" pitchFamily="18" charset="0"/>
                          <a:ea typeface="Calibri"/>
                          <a:cs typeface="Times New Roman" pitchFamily="18" charset="0"/>
                        </a:rPr>
                        <a:t>27</a:t>
                      </a:r>
                    </a:p>
                  </a:txBody>
                  <a:tcPr marL="88626" marR="88626" marT="0" marB="0" anchor="b"/>
                </a:tc>
                <a:extLst>
                  <a:ext uri="{0D108BD9-81ED-4DB2-BD59-A6C34878D82A}">
                    <a16:rowId xmlns:a16="http://schemas.microsoft.com/office/drawing/2014/main" xmlns="" val="10019"/>
                  </a:ext>
                </a:extLst>
              </a:tr>
              <a:tr h="268492">
                <a:tc>
                  <a:txBody>
                    <a:bodyPr/>
                    <a:lstStyle/>
                    <a:p>
                      <a:pPr algn="l"/>
                      <a:r>
                        <a:rPr lang="en-IN" sz="1500" dirty="0">
                          <a:latin typeface="Times New Roman" pitchFamily="18" charset="0"/>
                          <a:cs typeface="Times New Roman" pitchFamily="18" charset="0"/>
                        </a:rPr>
                        <a:t>         5.4. </a:t>
                      </a:r>
                      <a:r>
                        <a:rPr lang="en-IN" sz="1500" baseline="0" dirty="0">
                          <a:latin typeface="Times New Roman" pitchFamily="18" charset="0"/>
                          <a:cs typeface="Times New Roman" pitchFamily="18" charset="0"/>
                        </a:rPr>
                        <a:t>Available Nitrogen </a:t>
                      </a:r>
                      <a:endParaRPr lang="en-IN" sz="1500" dirty="0">
                        <a:latin typeface="Times New Roman" pitchFamily="18" charset="0"/>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ea typeface="Calibri"/>
                          <a:cs typeface="Times New Roman" pitchFamily="18" charset="0"/>
                        </a:rPr>
                        <a:t>18</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nSpc>
                          <a:spcPct val="100000"/>
                        </a:lnSpc>
                        <a:spcBef>
                          <a:spcPts val="0"/>
                        </a:spcBef>
                        <a:spcAft>
                          <a:spcPts val="0"/>
                        </a:spcAft>
                      </a:pPr>
                      <a:r>
                        <a:rPr lang="en-US" sz="1500" kern="1200" dirty="0">
                          <a:solidFill>
                            <a:schemeClr val="tx1"/>
                          </a:solidFill>
                          <a:latin typeface="Times New Roman" pitchFamily="18" charset="0"/>
                          <a:cs typeface="Times New Roman" pitchFamily="18" charset="0"/>
                        </a:rPr>
                        <a:t>         7.5.1 </a:t>
                      </a:r>
                      <a:r>
                        <a:rPr lang="en-IN" sz="1500" dirty="0">
                          <a:solidFill>
                            <a:schemeClr val="tx1"/>
                          </a:solidFill>
                          <a:latin typeface="Times New Roman" pitchFamily="18" charset="0"/>
                          <a:cs typeface="Times New Roman" pitchFamily="18" charset="0"/>
                        </a:rPr>
                        <a:t>Land Suitability for Coconut</a:t>
                      </a:r>
                      <a:endParaRPr lang="en-IN" sz="1500" kern="120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kern="1200" dirty="0">
                          <a:solidFill>
                            <a:schemeClr val="tx1"/>
                          </a:solidFill>
                          <a:latin typeface="Times New Roman" pitchFamily="18" charset="0"/>
                          <a:ea typeface="Calibri"/>
                          <a:cs typeface="Times New Roman" pitchFamily="18" charset="0"/>
                        </a:rPr>
                        <a:t>27</a:t>
                      </a:r>
                    </a:p>
                  </a:txBody>
                  <a:tcPr marL="88626" marR="88626" marT="0" marB="0" anchor="b"/>
                </a:tc>
                <a:extLst>
                  <a:ext uri="{0D108BD9-81ED-4DB2-BD59-A6C34878D82A}">
                    <a16:rowId xmlns:a16="http://schemas.microsoft.com/office/drawing/2014/main" xmlns="" val="10020"/>
                  </a:ext>
                </a:extLst>
              </a:tr>
              <a:tr h="268492">
                <a:tc>
                  <a:txBody>
                    <a:bodyPr/>
                    <a:lstStyle/>
                    <a:p>
                      <a:pPr algn="l">
                        <a:lnSpc>
                          <a:spcPct val="100000"/>
                        </a:lnSpc>
                        <a:spcBef>
                          <a:spcPts val="0"/>
                        </a:spcBef>
                        <a:spcAft>
                          <a:spcPts val="0"/>
                        </a:spcAft>
                      </a:pPr>
                      <a:r>
                        <a:rPr lang="en-IN" sz="1500" baseline="0" dirty="0">
                          <a:latin typeface="Times New Roman" pitchFamily="18" charset="0"/>
                          <a:cs typeface="Times New Roman" pitchFamily="18" charset="0"/>
                        </a:rPr>
                        <a:t>         5.5. A</a:t>
                      </a:r>
                      <a:r>
                        <a:rPr lang="en-IN" sz="1500" dirty="0">
                          <a:latin typeface="Times New Roman" pitchFamily="18" charset="0"/>
                          <a:cs typeface="Times New Roman" pitchFamily="18" charset="0"/>
                        </a:rPr>
                        <a:t>vailable  Phosphorus </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ea typeface="Calibri"/>
                          <a:cs typeface="Times New Roman" pitchFamily="18" charset="0"/>
                        </a:rPr>
                        <a:t>18</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nSpc>
                          <a:spcPct val="100000"/>
                        </a:lnSpc>
                        <a:spcBef>
                          <a:spcPts val="0"/>
                        </a:spcBef>
                        <a:spcAft>
                          <a:spcPts val="0"/>
                        </a:spcAft>
                      </a:pPr>
                      <a:r>
                        <a:rPr lang="en-US" sz="1500" kern="1200" dirty="0">
                          <a:solidFill>
                            <a:schemeClr val="tx1"/>
                          </a:solidFill>
                          <a:latin typeface="Times New Roman" pitchFamily="18" charset="0"/>
                          <a:cs typeface="Times New Roman" pitchFamily="18" charset="0"/>
                        </a:rPr>
                        <a:t>         7.5.2 </a:t>
                      </a:r>
                      <a:r>
                        <a:rPr lang="en-IN" sz="1500" dirty="0">
                          <a:solidFill>
                            <a:schemeClr val="tx1"/>
                          </a:solidFill>
                          <a:latin typeface="Times New Roman" pitchFamily="18" charset="0"/>
                          <a:cs typeface="Times New Roman" pitchFamily="18" charset="0"/>
                        </a:rPr>
                        <a:t>Land Suitability for Cashew</a:t>
                      </a:r>
                      <a:endParaRPr lang="en-IN" sz="1500" kern="120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kern="1200" dirty="0">
                          <a:solidFill>
                            <a:schemeClr val="tx1"/>
                          </a:solidFill>
                          <a:latin typeface="Times New Roman" pitchFamily="18" charset="0"/>
                          <a:ea typeface="Calibri"/>
                          <a:cs typeface="Times New Roman" pitchFamily="18" charset="0"/>
                        </a:rPr>
                        <a:t>27</a:t>
                      </a:r>
                    </a:p>
                  </a:txBody>
                  <a:tcPr marL="88626" marR="88626" marT="0" marB="0" anchor="b"/>
                </a:tc>
                <a:extLst>
                  <a:ext uri="{0D108BD9-81ED-4DB2-BD59-A6C34878D82A}">
                    <a16:rowId xmlns:a16="http://schemas.microsoft.com/office/drawing/2014/main" xmlns="" val="10021"/>
                  </a:ext>
                </a:extLst>
              </a:tr>
              <a:tr h="268492">
                <a:tc>
                  <a:txBody>
                    <a:bodyPr/>
                    <a:lstStyle/>
                    <a:p>
                      <a:pPr algn="l">
                        <a:lnSpc>
                          <a:spcPct val="100000"/>
                        </a:lnSpc>
                        <a:spcBef>
                          <a:spcPts val="0"/>
                        </a:spcBef>
                        <a:spcAft>
                          <a:spcPts val="0"/>
                        </a:spcAft>
                      </a:pPr>
                      <a:r>
                        <a:rPr lang="en-IN" sz="1500" baseline="0" dirty="0">
                          <a:latin typeface="Times New Roman" pitchFamily="18" charset="0"/>
                          <a:cs typeface="Times New Roman" pitchFamily="18" charset="0"/>
                        </a:rPr>
                        <a:t>         5.6. </a:t>
                      </a:r>
                      <a:r>
                        <a:rPr lang="en-IN" sz="1500" dirty="0">
                          <a:latin typeface="Times New Roman" pitchFamily="18" charset="0"/>
                          <a:cs typeface="Times New Roman" pitchFamily="18" charset="0"/>
                        </a:rPr>
                        <a:t>Available  Potassium </a:t>
                      </a:r>
                      <a:endParaRPr lang="en-IN" sz="1500" dirty="0">
                        <a:latin typeface="Times New Roman" pitchFamily="18" charset="0"/>
                        <a:ea typeface="Calibri"/>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ea typeface="Calibri"/>
                          <a:cs typeface="Times New Roman" pitchFamily="18" charset="0"/>
                        </a:rPr>
                        <a:t>19</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r>
                        <a:rPr lang="en-IN" sz="1500" dirty="0">
                          <a:solidFill>
                            <a:schemeClr val="tx1"/>
                          </a:solidFill>
                          <a:latin typeface="Times New Roman" pitchFamily="18" charset="0"/>
                          <a:cs typeface="Times New Roman" pitchFamily="18" charset="0"/>
                        </a:rPr>
                        <a:t> 8. Land Management</a:t>
                      </a:r>
                      <a:r>
                        <a:rPr lang="en-IN" sz="1500" baseline="0" dirty="0">
                          <a:solidFill>
                            <a:schemeClr val="tx1"/>
                          </a:solidFill>
                          <a:latin typeface="Times New Roman" pitchFamily="18" charset="0"/>
                          <a:cs typeface="Times New Roman" pitchFamily="18" charset="0"/>
                        </a:rPr>
                        <a:t> Unit </a:t>
                      </a:r>
                      <a:endParaRPr lang="en-IN" sz="1500" dirty="0">
                        <a:solidFill>
                          <a:schemeClr val="tx1"/>
                        </a:solidFill>
                        <a:latin typeface="Times New Roman" pitchFamily="18" charset="0"/>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dirty="0">
                          <a:solidFill>
                            <a:schemeClr val="tx1"/>
                          </a:solidFill>
                          <a:latin typeface="Times New Roman" pitchFamily="18" charset="0"/>
                          <a:ea typeface="Calibri"/>
                          <a:cs typeface="Times New Roman" pitchFamily="18" charset="0"/>
                        </a:rPr>
                        <a:t>28</a:t>
                      </a:r>
                    </a:p>
                  </a:txBody>
                  <a:tcPr marL="88626" marR="88626" marT="0" marB="0" anchor="b"/>
                </a:tc>
                <a:extLst>
                  <a:ext uri="{0D108BD9-81ED-4DB2-BD59-A6C34878D82A}">
                    <a16:rowId xmlns:a16="http://schemas.microsoft.com/office/drawing/2014/main" xmlns="" val="10022"/>
                  </a:ext>
                </a:extLst>
              </a:tr>
              <a:tr h="268492">
                <a:tc>
                  <a:txBody>
                    <a:bodyPr/>
                    <a:lstStyle/>
                    <a:p>
                      <a:r>
                        <a:rPr lang="en-IN" sz="1500" dirty="0">
                          <a:latin typeface="Times New Roman" pitchFamily="18" charset="0"/>
                          <a:cs typeface="Times New Roman" pitchFamily="18" charset="0"/>
                        </a:rPr>
                        <a:t>         5.7. Exchangeable Calcium </a:t>
                      </a:r>
                    </a:p>
                  </a:txBody>
                  <a:tcPr marL="88626" marR="88626" marT="0" marB="0" anchor="b"/>
                </a:tc>
                <a:tc>
                  <a:txBody>
                    <a:bodyPr/>
                    <a:lstStyle/>
                    <a:p>
                      <a:pPr algn="ctr">
                        <a:lnSpc>
                          <a:spcPct val="100000"/>
                        </a:lnSpc>
                        <a:spcBef>
                          <a:spcPts val="0"/>
                        </a:spcBef>
                        <a:spcAft>
                          <a:spcPts val="0"/>
                        </a:spcAft>
                      </a:pPr>
                      <a:r>
                        <a:rPr lang="en-US" sz="1500" dirty="0">
                          <a:solidFill>
                            <a:schemeClr val="tx1"/>
                          </a:solidFill>
                          <a:latin typeface="Times New Roman" pitchFamily="18" charset="0"/>
                          <a:ea typeface="Calibri"/>
                          <a:cs typeface="Times New Roman" pitchFamily="18" charset="0"/>
                        </a:rPr>
                        <a:t>19</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r>
                        <a:rPr lang="en-IN" sz="1500" dirty="0">
                          <a:solidFill>
                            <a:schemeClr val="tx1"/>
                          </a:solidFill>
                          <a:latin typeface="Times New Roman" pitchFamily="18" charset="0"/>
                          <a:cs typeface="Times New Roman" pitchFamily="18" charset="0"/>
                        </a:rPr>
                        <a:t>9. Proposed </a:t>
                      </a:r>
                      <a:r>
                        <a:rPr lang="en-IN" sz="1500">
                          <a:solidFill>
                            <a:schemeClr val="tx1"/>
                          </a:solidFill>
                          <a:latin typeface="Times New Roman" pitchFamily="18" charset="0"/>
                          <a:cs typeface="Times New Roman" pitchFamily="18" charset="0"/>
                        </a:rPr>
                        <a:t>Crop </a:t>
                      </a:r>
                      <a:r>
                        <a:rPr lang="en-IN" sz="1500" smtClean="0">
                          <a:solidFill>
                            <a:schemeClr val="tx1"/>
                          </a:solidFill>
                          <a:latin typeface="Times New Roman" pitchFamily="18" charset="0"/>
                          <a:cs typeface="Times New Roman" pitchFamily="18" charset="0"/>
                        </a:rPr>
                        <a:t>Plan</a:t>
                      </a:r>
                      <a:endParaRPr lang="en-IN" sz="1500" dirty="0">
                        <a:solidFill>
                          <a:schemeClr val="tx1"/>
                        </a:solidFill>
                        <a:latin typeface="Times New Roman" pitchFamily="18" charset="0"/>
                        <a:cs typeface="Times New Roman" pitchFamily="18" charset="0"/>
                      </a:endParaRPr>
                    </a:p>
                  </a:txBody>
                  <a:tcPr marL="88626" marR="88626" marT="0" marB="0" anchor="b"/>
                </a:tc>
                <a:tc>
                  <a:txBody>
                    <a:bodyPr/>
                    <a:lstStyle/>
                    <a:p>
                      <a:pPr algn="ctr">
                        <a:lnSpc>
                          <a:spcPct val="100000"/>
                        </a:lnSpc>
                        <a:spcBef>
                          <a:spcPts val="0"/>
                        </a:spcBef>
                        <a:spcAft>
                          <a:spcPts val="0"/>
                        </a:spcAft>
                      </a:pPr>
                      <a:r>
                        <a:rPr lang="en-IN" sz="1500" dirty="0">
                          <a:solidFill>
                            <a:schemeClr val="tx1"/>
                          </a:solidFill>
                          <a:latin typeface="Times New Roman" pitchFamily="18" charset="0"/>
                          <a:ea typeface="Calibri"/>
                          <a:cs typeface="Times New Roman" pitchFamily="18" charset="0"/>
                        </a:rPr>
                        <a:t>29-30</a:t>
                      </a:r>
                    </a:p>
                  </a:txBody>
                  <a:tcPr marL="88626" marR="88626" marT="0" marB="0" anchor="b"/>
                </a:tc>
                <a:extLst>
                  <a:ext uri="{0D108BD9-81ED-4DB2-BD59-A6C34878D82A}">
                    <a16:rowId xmlns:a16="http://schemas.microsoft.com/office/drawing/2014/main" xmlns="" val="10023"/>
                  </a:ext>
                </a:extLst>
              </a:tr>
              <a:tr h="251712">
                <a:tc>
                  <a:txBody>
                    <a:bodyPr/>
                    <a:lstStyle/>
                    <a:p>
                      <a:r>
                        <a:rPr lang="en-IN" sz="1500" dirty="0">
                          <a:latin typeface="Times New Roman" pitchFamily="18" charset="0"/>
                          <a:cs typeface="Times New Roman" pitchFamily="18" charset="0"/>
                        </a:rPr>
                        <a:t>         5.8. Exchangeable Magnesium</a:t>
                      </a: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19</a:t>
                      </a:r>
                    </a:p>
                  </a:txBody>
                  <a:tcPr marL="88626" marR="88626" marT="0" marB="0" anchor="b"/>
                </a:tc>
                <a:tc>
                  <a:txBody>
                    <a:bodyPr/>
                    <a:lstStyle/>
                    <a:p>
                      <a:r>
                        <a:rPr lang="en-IN" sz="1500" dirty="0">
                          <a:solidFill>
                            <a:schemeClr val="tx1"/>
                          </a:solidFill>
                          <a:latin typeface="Times New Roman" pitchFamily="18" charset="0"/>
                          <a:cs typeface="Times New Roman" pitchFamily="18" charset="0"/>
                        </a:rPr>
                        <a:t>10. Location of Borewells and </a:t>
                      </a:r>
                      <a:r>
                        <a:rPr lang="en-IN" sz="1500" smtClean="0">
                          <a:solidFill>
                            <a:schemeClr val="tx1"/>
                          </a:solidFill>
                          <a:latin typeface="Times New Roman" pitchFamily="18" charset="0"/>
                          <a:cs typeface="Times New Roman" pitchFamily="18" charset="0"/>
                        </a:rPr>
                        <a:t>Farmpond</a:t>
                      </a:r>
                      <a:endParaRPr lang="en-IN" sz="1500" dirty="0">
                        <a:solidFill>
                          <a:schemeClr val="tx1"/>
                        </a:solidFill>
                        <a:latin typeface="Times New Roman" pitchFamily="18" charset="0"/>
                        <a:cs typeface="Times New Roman" pitchFamily="18" charset="0"/>
                      </a:endParaRP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31</a:t>
                      </a:r>
                    </a:p>
                  </a:txBody>
                  <a:tcPr marL="88626" marR="88626" marT="0" marB="0" anchor="b"/>
                </a:tc>
                <a:extLst>
                  <a:ext uri="{0D108BD9-81ED-4DB2-BD59-A6C34878D82A}">
                    <a16:rowId xmlns:a16="http://schemas.microsoft.com/office/drawing/2014/main" xmlns="" val="10024"/>
                  </a:ext>
                </a:extLst>
              </a:tr>
              <a:tr h="268492">
                <a:tc>
                  <a:txBody>
                    <a:bodyPr/>
                    <a:lstStyle/>
                    <a:p>
                      <a:pPr algn="l"/>
                      <a:r>
                        <a:rPr lang="en-IN" sz="1500" dirty="0">
                          <a:latin typeface="Times New Roman" pitchFamily="18" charset="0"/>
                          <a:cs typeface="Times New Roman" pitchFamily="18" charset="0"/>
                        </a:rPr>
                        <a:t>         5.9.</a:t>
                      </a:r>
                      <a:r>
                        <a:rPr lang="en-IN" sz="1500" baseline="0" dirty="0">
                          <a:latin typeface="Times New Roman" pitchFamily="18" charset="0"/>
                          <a:cs typeface="Times New Roman" pitchFamily="18" charset="0"/>
                        </a:rPr>
                        <a:t> </a:t>
                      </a:r>
                      <a:r>
                        <a:rPr lang="en-IN" sz="1500" dirty="0">
                          <a:latin typeface="Times New Roman" pitchFamily="18" charset="0"/>
                          <a:cs typeface="Times New Roman" pitchFamily="18" charset="0"/>
                        </a:rPr>
                        <a:t>Available Sulphur </a:t>
                      </a: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19</a:t>
                      </a:r>
                    </a:p>
                  </a:txBody>
                  <a:tcPr marL="88626" marR="88626" marT="0" marB="0" anchor="b"/>
                </a:tc>
                <a:tc>
                  <a:txBody>
                    <a:bodyPr/>
                    <a:lstStyle/>
                    <a:p>
                      <a:r>
                        <a:rPr lang="en-IN" sz="1500" dirty="0">
                          <a:solidFill>
                            <a:schemeClr val="tx1"/>
                          </a:solidFill>
                          <a:latin typeface="Times New Roman" pitchFamily="18" charset="0"/>
                          <a:cs typeface="Times New Roman" pitchFamily="18" charset="0"/>
                        </a:rPr>
                        <a:t>11. Status of Bunding</a:t>
                      </a: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32</a:t>
                      </a:r>
                    </a:p>
                  </a:txBody>
                  <a:tcPr marL="88626" marR="88626" marT="0" marB="0" anchor="b"/>
                </a:tc>
                <a:extLst>
                  <a:ext uri="{0D108BD9-81ED-4DB2-BD59-A6C34878D82A}">
                    <a16:rowId xmlns:a16="http://schemas.microsoft.com/office/drawing/2014/main" xmlns="" val="10025"/>
                  </a:ext>
                </a:extLst>
              </a:tr>
              <a:tr h="268492">
                <a:tc>
                  <a:txBody>
                    <a:bodyPr/>
                    <a:lstStyle/>
                    <a:p>
                      <a:pPr>
                        <a:lnSpc>
                          <a:spcPct val="100000"/>
                        </a:lnSpc>
                        <a:spcBef>
                          <a:spcPts val="0"/>
                        </a:spcBef>
                        <a:spcAft>
                          <a:spcPts val="0"/>
                        </a:spcAft>
                      </a:pPr>
                      <a:r>
                        <a:rPr lang="en-IN" sz="1500" baseline="0" dirty="0">
                          <a:solidFill>
                            <a:schemeClr val="tx1"/>
                          </a:solidFill>
                          <a:latin typeface="Times New Roman" pitchFamily="18" charset="0"/>
                          <a:cs typeface="Times New Roman" pitchFamily="18" charset="0"/>
                        </a:rPr>
                        <a:t>         5.10. </a:t>
                      </a:r>
                      <a:r>
                        <a:rPr lang="en-IN" sz="1500" dirty="0">
                          <a:solidFill>
                            <a:schemeClr val="tx1"/>
                          </a:solidFill>
                          <a:latin typeface="Times New Roman" pitchFamily="18" charset="0"/>
                          <a:cs typeface="Times New Roman" pitchFamily="18" charset="0"/>
                        </a:rPr>
                        <a:t>Available Copper </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20</a:t>
                      </a:r>
                    </a:p>
                  </a:txBody>
                  <a:tcPr marL="88626" marR="88626" marT="0" marB="0" anchor="b"/>
                </a:tc>
                <a:tc>
                  <a:txBody>
                    <a:bodyPr/>
                    <a:lstStyle/>
                    <a:p>
                      <a:r>
                        <a:rPr lang="en-IN" sz="1500" dirty="0">
                          <a:solidFill>
                            <a:schemeClr val="tx1"/>
                          </a:solidFill>
                          <a:latin typeface="Times New Roman" pitchFamily="18" charset="0"/>
                          <a:cs typeface="Times New Roman" pitchFamily="18" charset="0"/>
                        </a:rPr>
                        <a:t>12. Conservation measures  </a:t>
                      </a: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33</a:t>
                      </a:r>
                    </a:p>
                  </a:txBody>
                  <a:tcPr marL="88626" marR="88626" marT="0" marB="0" anchor="b"/>
                </a:tc>
                <a:extLst>
                  <a:ext uri="{0D108BD9-81ED-4DB2-BD59-A6C34878D82A}">
                    <a16:rowId xmlns:a16="http://schemas.microsoft.com/office/drawing/2014/main" xmlns="" val="10026"/>
                  </a:ext>
                </a:extLst>
              </a:tr>
              <a:tr h="268492">
                <a:tc>
                  <a:txBody>
                    <a:bodyPr/>
                    <a:lstStyle/>
                    <a:p>
                      <a:pPr algn="l">
                        <a:lnSpc>
                          <a:spcPct val="100000"/>
                        </a:lnSpc>
                        <a:spcBef>
                          <a:spcPts val="0"/>
                        </a:spcBef>
                        <a:spcAft>
                          <a:spcPts val="0"/>
                        </a:spcAft>
                      </a:pPr>
                      <a:r>
                        <a:rPr lang="en-IN" sz="1500" dirty="0">
                          <a:solidFill>
                            <a:schemeClr val="tx1"/>
                          </a:solidFill>
                          <a:latin typeface="Times New Roman" pitchFamily="18" charset="0"/>
                          <a:cs typeface="Times New Roman" pitchFamily="18" charset="0"/>
                        </a:rPr>
                        <a:t>         5.11. Available Iron</a:t>
                      </a:r>
                      <a:endParaRPr lang="en-IN" sz="1500" dirty="0">
                        <a:solidFill>
                          <a:schemeClr val="tx1"/>
                        </a:solidFill>
                        <a:latin typeface="Times New Roman" pitchFamily="18" charset="0"/>
                        <a:ea typeface="Calibri"/>
                        <a:cs typeface="Times New Roman" pitchFamily="18" charset="0"/>
                      </a:endParaRPr>
                    </a:p>
                  </a:txBody>
                  <a:tcPr marL="88626" marR="88626" marT="0" marB="0" anchor="b"/>
                </a:tc>
                <a:tc>
                  <a:txBody>
                    <a:bodyPr/>
                    <a:lstStyle/>
                    <a:p>
                      <a:pPr marL="0" marR="0" lvl="0" indent="0" algn="ctr" defTabSz="1221619" rtl="0" eaLnBrk="1" fontAlgn="auto" latinLnBrk="0" hangingPunct="1">
                        <a:lnSpc>
                          <a:spcPct val="100000"/>
                        </a:lnSpc>
                        <a:spcBef>
                          <a:spcPts val="0"/>
                        </a:spcBef>
                        <a:spcAft>
                          <a:spcPts val="0"/>
                        </a:spcAft>
                        <a:buClrTx/>
                        <a:buSzTx/>
                        <a:buFontTx/>
                        <a:buNone/>
                        <a:tabLst/>
                        <a:defRPr/>
                      </a:pPr>
                      <a:r>
                        <a:rPr kumimoji="0" lang="en-IN" sz="1500" b="0" i="0" u="none" strike="noStrike" kern="1200" cap="none" spc="0" normalizeH="0" baseline="0" noProof="0" dirty="0">
                          <a:ln>
                            <a:noFill/>
                          </a:ln>
                          <a:solidFill>
                            <a:schemeClr val="tx1"/>
                          </a:solidFill>
                          <a:effectLst/>
                          <a:uLnTx/>
                          <a:uFillTx/>
                          <a:latin typeface="Times New Roman" pitchFamily="18" charset="0"/>
                          <a:ea typeface="+mn-ea"/>
                          <a:cs typeface="Times New Roman" pitchFamily="18" charset="0"/>
                        </a:rPr>
                        <a:t>20</a:t>
                      </a:r>
                    </a:p>
                  </a:txBody>
                  <a:tcPr marL="88626" marR="88626" marT="0" marB="0" anchor="b"/>
                </a:tc>
                <a:tc>
                  <a:txBody>
                    <a:bodyPr/>
                    <a:lstStyle/>
                    <a:p>
                      <a:pPr marL="0" marR="0" indent="0" algn="l" defTabSz="1279162" rtl="0" eaLnBrk="1" fontAlgn="auto" latinLnBrk="0" hangingPunct="1">
                        <a:lnSpc>
                          <a:spcPct val="100000"/>
                        </a:lnSpc>
                        <a:spcBef>
                          <a:spcPts val="0"/>
                        </a:spcBef>
                        <a:spcAft>
                          <a:spcPts val="0"/>
                        </a:spcAft>
                        <a:buClrTx/>
                        <a:buSzTx/>
                        <a:buFontTx/>
                        <a:buNone/>
                        <a:tabLst/>
                        <a:defRPr/>
                      </a:pPr>
                      <a:r>
                        <a:rPr lang="en-IN" sz="1500" kern="1200" dirty="0">
                          <a:solidFill>
                            <a:schemeClr val="tx1"/>
                          </a:solidFill>
                          <a:latin typeface="Times New Roman" pitchFamily="18" charset="0"/>
                          <a:cs typeface="Times New Roman" pitchFamily="18" charset="0"/>
                        </a:rPr>
                        <a:t>13. Conclusion</a:t>
                      </a:r>
                      <a:endParaRPr lang="en-IN" sz="1500" kern="1200" dirty="0">
                        <a:solidFill>
                          <a:schemeClr val="tx1"/>
                        </a:solidFill>
                        <a:latin typeface="Times New Roman" pitchFamily="18" charset="0"/>
                        <a:ea typeface="Times New Roman"/>
                        <a:cs typeface="Times New Roman" pitchFamily="18" charset="0"/>
                      </a:endParaRPr>
                    </a:p>
                  </a:txBody>
                  <a:tcPr marL="88626" marR="88626" marT="0" marB="0" anchor="b"/>
                </a:tc>
                <a:tc>
                  <a:txBody>
                    <a:bodyPr/>
                    <a:lstStyle/>
                    <a:p>
                      <a:pPr algn="ctr"/>
                      <a:r>
                        <a:rPr lang="en-IN" sz="1500" dirty="0">
                          <a:solidFill>
                            <a:schemeClr val="tx1"/>
                          </a:solidFill>
                          <a:latin typeface="Times New Roman" pitchFamily="18" charset="0"/>
                          <a:cs typeface="Times New Roman" pitchFamily="18" charset="0"/>
                        </a:rPr>
                        <a:t>34</a:t>
                      </a:r>
                    </a:p>
                  </a:txBody>
                  <a:tcPr marL="88626" marR="88626" marT="0" marB="0" anchor="b"/>
                </a:tc>
                <a:extLst>
                  <a:ext uri="{0D108BD9-81ED-4DB2-BD59-A6C34878D82A}">
                    <a16:rowId xmlns:a16="http://schemas.microsoft.com/office/drawing/2014/main" xmlns="" val="10027"/>
                  </a:ext>
                </a:extLst>
              </a:tr>
            </a:tbl>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9615509" y="9015445"/>
            <a:ext cx="2987040" cy="511175"/>
          </a:xfrm>
        </p:spPr>
        <p:txBody>
          <a:bodyPr/>
          <a:lstStyle/>
          <a:p>
            <a:pPr>
              <a:defRPr/>
            </a:pPr>
            <a:r>
              <a:rPr lang="en-US" dirty="0"/>
              <a:t>16</a:t>
            </a:r>
            <a:endParaRPr lang="en-IN" dirty="0"/>
          </a:p>
        </p:txBody>
      </p:sp>
      <p:sp>
        <p:nvSpPr>
          <p:cNvPr id="7" name="Rectangle 6"/>
          <p:cNvSpPr/>
          <p:nvPr/>
        </p:nvSpPr>
        <p:spPr>
          <a:xfrm>
            <a:off x="1" y="192088"/>
            <a:ext cx="12801600" cy="861948"/>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wrap="square" lIns="122087" tIns="61046" rIns="122087" bIns="61046">
            <a:spAutoFit/>
          </a:bodyPr>
          <a:lstStyle/>
          <a:p>
            <a:pPr algn="ctr"/>
            <a:r>
              <a:rPr lang="en-US" sz="2400" b="1" dirty="0">
                <a:solidFill>
                  <a:srgbClr val="0045D0"/>
                </a:solidFill>
                <a:latin typeface="Times New Roman" pitchFamily="18" charset="0"/>
                <a:ea typeface="Calibri" pitchFamily="34" charset="0"/>
                <a:cs typeface="Times New Roman" pitchFamily="18" charset="0"/>
              </a:rPr>
              <a:t>Mapping unit description of Balepalli Micro-watershed, Doddaballapur Taluk, Bangalore Rural district</a:t>
            </a:r>
            <a:endParaRPr lang="en-IN" sz="2400" b="1" dirty="0">
              <a:solidFill>
                <a:srgbClr val="0045D0"/>
              </a:solidFill>
              <a:latin typeface="Times New Roman" pitchFamily="18" charset="0"/>
              <a:ea typeface="Calibri" pitchFamily="34" charset="0"/>
              <a:cs typeface="Times New Roman"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2667201092"/>
              </p:ext>
            </p:extLst>
          </p:nvPr>
        </p:nvGraphicFramePr>
        <p:xfrm>
          <a:off x="1400140" y="1371578"/>
          <a:ext cx="10072758" cy="7359396"/>
        </p:xfrm>
        <a:graphic>
          <a:graphicData uri="http://schemas.openxmlformats.org/drawingml/2006/table">
            <a:tbl>
              <a:tblPr/>
              <a:tblGrid>
                <a:gridCol w="1500198">
                  <a:extLst>
                    <a:ext uri="{9D8B030D-6E8A-4147-A177-3AD203B41FA5}">
                      <a16:colId xmlns:a16="http://schemas.microsoft.com/office/drawing/2014/main" xmlns="" val="20000"/>
                    </a:ext>
                  </a:extLst>
                </a:gridCol>
                <a:gridCol w="7429552">
                  <a:extLst>
                    <a:ext uri="{9D8B030D-6E8A-4147-A177-3AD203B41FA5}">
                      <a16:colId xmlns:a16="http://schemas.microsoft.com/office/drawing/2014/main" xmlns="" val="20001"/>
                    </a:ext>
                  </a:extLst>
                </a:gridCol>
                <a:gridCol w="1143008">
                  <a:extLst>
                    <a:ext uri="{9D8B030D-6E8A-4147-A177-3AD203B41FA5}">
                      <a16:colId xmlns:a16="http://schemas.microsoft.com/office/drawing/2014/main" xmlns="" val="20002"/>
                    </a:ext>
                  </a:extLst>
                </a:gridCol>
              </a:tblGrid>
              <a:tr h="280416">
                <a:tc>
                  <a:txBody>
                    <a:bodyPr/>
                    <a:lstStyle/>
                    <a:p>
                      <a:pPr algn="ctr">
                        <a:lnSpc>
                          <a:spcPct val="115000"/>
                        </a:lnSpc>
                        <a:spcAft>
                          <a:spcPts val="0"/>
                        </a:spcAft>
                      </a:pPr>
                      <a:r>
                        <a:rPr lang="en-US" sz="1800" b="1" dirty="0">
                          <a:solidFill>
                            <a:srgbClr val="000000"/>
                          </a:solidFill>
                          <a:latin typeface="Times New Roman" pitchFamily="18" charset="0"/>
                          <a:ea typeface="Times New Roman"/>
                          <a:cs typeface="Times New Roman" pitchFamily="18" charset="0"/>
                        </a:rPr>
                        <a:t>Soil Phase</a:t>
                      </a:r>
                      <a:endParaRPr lang="en-IN" sz="1800" b="1" dirty="0">
                        <a:latin typeface="Times New Roman" pitchFamily="18" charset="0"/>
                        <a:ea typeface="Times New Roman"/>
                        <a:cs typeface="Times New Roman" pitchFamily="18" charset="0"/>
                      </a:endParaRPr>
                    </a:p>
                  </a:txBody>
                  <a:tcPr marL="47982" marR="47982"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1800" b="1" dirty="0">
                          <a:solidFill>
                            <a:srgbClr val="000000"/>
                          </a:solidFill>
                          <a:latin typeface="Times New Roman" pitchFamily="18" charset="0"/>
                          <a:ea typeface="Times New Roman"/>
                          <a:cs typeface="Times New Roman" pitchFamily="18" charset="0"/>
                        </a:rPr>
                        <a:t>Phase description</a:t>
                      </a:r>
                      <a:endParaRPr lang="en-IN" sz="1800" b="1" dirty="0">
                        <a:latin typeface="Times New Roman" pitchFamily="18" charset="0"/>
                        <a:ea typeface="Times New Roman"/>
                        <a:cs typeface="Times New Roman" pitchFamily="18" charset="0"/>
                      </a:endParaRPr>
                    </a:p>
                  </a:txBody>
                  <a:tcPr marL="47982" marR="4798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1800" b="1" dirty="0">
                          <a:solidFill>
                            <a:srgbClr val="000000"/>
                          </a:solidFill>
                          <a:latin typeface="Times New Roman" pitchFamily="18" charset="0"/>
                          <a:ea typeface="Times New Roman"/>
                          <a:cs typeface="Times New Roman" pitchFamily="18" charset="0"/>
                        </a:rPr>
                        <a:t>Area (ha)</a:t>
                      </a:r>
                      <a:endParaRPr lang="en-IN" sz="1800" b="1" dirty="0">
                        <a:latin typeface="Times New Roman" pitchFamily="18" charset="0"/>
                        <a:ea typeface="Times New Roman"/>
                        <a:cs typeface="Times New Roman" pitchFamily="18" charset="0"/>
                      </a:endParaRPr>
                    </a:p>
                  </a:txBody>
                  <a:tcPr marL="47982" marR="479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JLDcB1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Shallow depth (25-50 cm), sandy loam,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2.7</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KGHhC1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shallow depth (50-75 cm), sandy clay loam, occurring on gently sloping lands, slope 3-5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10.9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TDHcB1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shallow  depth (50-75 cm), sandy loam,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5.0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TDHcC1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shallow  depth (50-75 cm), sandy loam, occurring on  gently sloping lands, slope 3-5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15.8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TDHcC1g1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shallow  depth (50-75 cm), sandy loam, occurring on gently sloping lands, slope 3-5 per cent with slight erosion with 15-35 per cent gravels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1.7</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TDHhB1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shallow depth (50-75 cm), sandy clay loam,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TDHhC1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shallow (50-75 cm),  sandy clay loam, occurring on gently sloping lands, slope 3-5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9.1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TDHhC1g1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shallow (50-75 cm), sandy clay loam, occurring on  gently sloping lands, slope 3-5 per cent with slight erosion with 15-35 per cent gravels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8.0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TDHiB1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shallow (50-75 cm), sandy clay,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5.4</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BSRhC1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deep (75-100 cm), sandy clay loam, occurring on  gently sloping lands, slope 3-5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BSRhC1g1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deep (75-100 cm), sandy clay loam, occurring on gently sloping lands, slope 3-5 per cent with slight erosion with 15-35 per cent gravels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8.6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CKMcB1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deep (75-100 cm), sandy loam,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1.7</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bl>
          </a:graphicData>
        </a:graphic>
      </p:graphicFrame>
      <p:sp>
        <p:nvSpPr>
          <p:cNvPr id="6" name="TextBox 5"/>
          <p:cNvSpPr txBox="1"/>
          <p:nvPr/>
        </p:nvSpPr>
        <p:spPr>
          <a:xfrm>
            <a:off x="8901132" y="8944004"/>
            <a:ext cx="1813335" cy="369310"/>
          </a:xfrm>
          <a:prstGeom prst="rect">
            <a:avLst/>
          </a:prstGeom>
          <a:noFill/>
        </p:spPr>
        <p:txBody>
          <a:bodyPr wrap="none" lIns="91417" tIns="45709" rIns="91417" bIns="45709" rtlCol="0">
            <a:spAutoFit/>
          </a:bodyPr>
          <a:lstStyle/>
          <a:p>
            <a:r>
              <a:rPr lang="en-IN" i="1" dirty="0"/>
              <a:t>To be continued</a:t>
            </a:r>
          </a:p>
        </p:txBody>
      </p:sp>
      <p:sp>
        <p:nvSpPr>
          <p:cNvPr id="8" name="TextBox 7">
            <a:extLst>
              <a:ext uri="{FF2B5EF4-FFF2-40B4-BE49-F238E27FC236}">
                <a16:creationId xmlns:a16="http://schemas.microsoft.com/office/drawing/2014/main" xmlns="" id="{A1C0D1C4-3359-4113-9647-13225E8DDB25}"/>
              </a:ext>
            </a:extLst>
          </p:cNvPr>
          <p:cNvSpPr txBox="1"/>
          <p:nvPr/>
        </p:nvSpPr>
        <p:spPr>
          <a:xfrm>
            <a:off x="2296344" y="984176"/>
            <a:ext cx="8352928" cy="369332"/>
          </a:xfrm>
          <a:prstGeom prst="rect">
            <a:avLst/>
          </a:prstGeom>
          <a:noFill/>
        </p:spPr>
        <p:txBody>
          <a:bodyPr wrap="square" rtlCol="0">
            <a:spAutoFit/>
          </a:bodyPr>
          <a:lstStyle/>
          <a:p>
            <a:r>
              <a:rPr lang="en-US" dirty="0">
                <a:latin typeface="Times New Roman" pitchFamily="18" charset="0"/>
                <a:ea typeface="Calibri" pitchFamily="34" charset="0"/>
                <a:cs typeface="Times New Roman" pitchFamily="18" charset="0"/>
              </a:rPr>
              <a:t>The soils of the micro-watershed area were developed from granite and granite gneiss</a:t>
            </a:r>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9615509" y="9015445"/>
            <a:ext cx="2987040" cy="511175"/>
          </a:xfrm>
        </p:spPr>
        <p:txBody>
          <a:bodyPr/>
          <a:lstStyle/>
          <a:p>
            <a:pPr>
              <a:defRPr/>
            </a:pPr>
            <a:r>
              <a:rPr lang="en-US" dirty="0"/>
              <a:t>17</a:t>
            </a:r>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2059845327"/>
              </p:ext>
            </p:extLst>
          </p:nvPr>
        </p:nvGraphicFramePr>
        <p:xfrm>
          <a:off x="1400140" y="1371578"/>
          <a:ext cx="10072758" cy="7359396"/>
        </p:xfrm>
        <a:graphic>
          <a:graphicData uri="http://schemas.openxmlformats.org/drawingml/2006/table">
            <a:tbl>
              <a:tblPr/>
              <a:tblGrid>
                <a:gridCol w="1500198">
                  <a:extLst>
                    <a:ext uri="{9D8B030D-6E8A-4147-A177-3AD203B41FA5}">
                      <a16:colId xmlns:a16="http://schemas.microsoft.com/office/drawing/2014/main" xmlns="" val="20000"/>
                    </a:ext>
                  </a:extLst>
                </a:gridCol>
                <a:gridCol w="7429552">
                  <a:extLst>
                    <a:ext uri="{9D8B030D-6E8A-4147-A177-3AD203B41FA5}">
                      <a16:colId xmlns:a16="http://schemas.microsoft.com/office/drawing/2014/main" xmlns="" val="20001"/>
                    </a:ext>
                  </a:extLst>
                </a:gridCol>
                <a:gridCol w="1143008">
                  <a:extLst>
                    <a:ext uri="{9D8B030D-6E8A-4147-A177-3AD203B41FA5}">
                      <a16:colId xmlns:a16="http://schemas.microsoft.com/office/drawing/2014/main" xmlns="" val="20002"/>
                    </a:ext>
                  </a:extLst>
                </a:gridCol>
              </a:tblGrid>
              <a:tr h="280416">
                <a:tc>
                  <a:txBody>
                    <a:bodyPr/>
                    <a:lstStyle/>
                    <a:p>
                      <a:pPr algn="ctr">
                        <a:lnSpc>
                          <a:spcPct val="115000"/>
                        </a:lnSpc>
                        <a:spcAft>
                          <a:spcPts val="0"/>
                        </a:spcAft>
                      </a:pPr>
                      <a:r>
                        <a:rPr lang="en-US" sz="1800" b="1" dirty="0">
                          <a:solidFill>
                            <a:srgbClr val="000000"/>
                          </a:solidFill>
                          <a:latin typeface="Times New Roman" pitchFamily="18" charset="0"/>
                          <a:ea typeface="Times New Roman"/>
                          <a:cs typeface="Times New Roman" pitchFamily="18" charset="0"/>
                        </a:rPr>
                        <a:t>Soil Phase</a:t>
                      </a:r>
                      <a:endParaRPr lang="en-IN" sz="1800" b="1" dirty="0">
                        <a:latin typeface="Times New Roman" pitchFamily="18" charset="0"/>
                        <a:ea typeface="Times New Roman"/>
                        <a:cs typeface="Times New Roman" pitchFamily="18" charset="0"/>
                      </a:endParaRPr>
                    </a:p>
                  </a:txBody>
                  <a:tcPr marL="47982" marR="47982"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1800" b="1" dirty="0">
                          <a:solidFill>
                            <a:srgbClr val="000000"/>
                          </a:solidFill>
                          <a:latin typeface="Times New Roman" pitchFamily="18" charset="0"/>
                          <a:ea typeface="Times New Roman"/>
                          <a:cs typeface="Times New Roman" pitchFamily="18" charset="0"/>
                        </a:rPr>
                        <a:t>Phase description</a:t>
                      </a:r>
                      <a:endParaRPr lang="en-IN" sz="1800" b="1" dirty="0">
                        <a:latin typeface="Times New Roman" pitchFamily="18" charset="0"/>
                        <a:ea typeface="Times New Roman"/>
                        <a:cs typeface="Times New Roman" pitchFamily="18" charset="0"/>
                      </a:endParaRPr>
                    </a:p>
                  </a:txBody>
                  <a:tcPr marL="47982" marR="4798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1800" b="1" dirty="0">
                          <a:solidFill>
                            <a:srgbClr val="000000"/>
                          </a:solidFill>
                          <a:latin typeface="Times New Roman" pitchFamily="18" charset="0"/>
                          <a:ea typeface="Times New Roman"/>
                          <a:cs typeface="Times New Roman" pitchFamily="18" charset="0"/>
                        </a:rPr>
                        <a:t>Area (ha)</a:t>
                      </a:r>
                      <a:endParaRPr lang="en-IN" sz="1800" b="1" dirty="0">
                        <a:latin typeface="Times New Roman" pitchFamily="18" charset="0"/>
                        <a:ea typeface="Times New Roman"/>
                        <a:cs typeface="Times New Roman" pitchFamily="18" charset="0"/>
                      </a:endParaRPr>
                    </a:p>
                  </a:txBody>
                  <a:tcPr marL="47982" marR="479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560832">
                <a:tc>
                  <a:txBody>
                    <a:bodyPr/>
                    <a:lstStyle/>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CKMhB1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deep (75-100 cm),  sand clay loam,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23.2</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GHTcB1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deep (75-100 cm), sandy loam,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4.2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GHTcC1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deep (75-100 cm), sandy  loam, occurring on gently sloping lands, slope 3-5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15.3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560832">
                <a:tc>
                  <a:txBody>
                    <a:bodyPr/>
                    <a:lstStyle/>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KKRcB1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Moderately deep (75-100 cm), sandy  loam,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6.2</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AGHcB1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Deep (100-150 cm), sandy loam,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6.6</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AGHhB1g1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Deep (100-150 cm), sandy clay loam, occurring on very gently sloping lands, slope 1-3 per cent with slight erosion with 15-35 per cent gravels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3.5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JDGiB1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Deep (100-150 cm), sandy clay,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8.8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KMHiB1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Deep (100-150 cm), sandy clay,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19.9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SNHiB1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Deep (100-150 cm), sandy clay, 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13.5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MRDbB1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Very deep (&gt;150 cm), </a:t>
                      </a:r>
                      <a:r>
                        <a:rPr lang="en-US" sz="1800" dirty="0" smtClean="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loamy sand, </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occurring on very gently sloping lands, slope 1-3 per cent with slight erosion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4.3</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RTRhB1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Very deep (&gt;150 cm), sandy clay loam, occurring on very gently sloping lands, slope 1-3 per cent with slight erosion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2.9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560832">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Eroded land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16.9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bl>
          </a:graphicData>
        </a:graphic>
      </p:graphicFrame>
      <p:sp>
        <p:nvSpPr>
          <p:cNvPr id="6" name="TextBox 5"/>
          <p:cNvSpPr txBox="1"/>
          <p:nvPr/>
        </p:nvSpPr>
        <p:spPr>
          <a:xfrm>
            <a:off x="8901132" y="8944004"/>
            <a:ext cx="1813335" cy="369310"/>
          </a:xfrm>
          <a:prstGeom prst="rect">
            <a:avLst/>
          </a:prstGeom>
          <a:noFill/>
        </p:spPr>
        <p:txBody>
          <a:bodyPr wrap="none" lIns="91417" tIns="45709" rIns="91417" bIns="45709" rtlCol="0">
            <a:spAutoFit/>
          </a:bodyPr>
          <a:lstStyle/>
          <a:p>
            <a:r>
              <a:rPr lang="en-IN" i="1" dirty="0"/>
              <a:t>To be continued</a:t>
            </a:r>
          </a:p>
        </p:txBody>
      </p:sp>
    </p:spTree>
    <p:extLst>
      <p:ext uri="{BB962C8B-B14F-4D97-AF65-F5344CB8AC3E}">
        <p14:creationId xmlns:p14="http://schemas.microsoft.com/office/powerpoint/2010/main" val="349766659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628865" y="9015445"/>
            <a:ext cx="2987040" cy="511175"/>
          </a:xfrm>
        </p:spPr>
        <p:txBody>
          <a:bodyPr/>
          <a:lstStyle/>
          <a:p>
            <a:pPr>
              <a:defRPr/>
            </a:pPr>
            <a:r>
              <a:rPr lang="en-IN" dirty="0"/>
              <a:t>18</a:t>
            </a:r>
          </a:p>
        </p:txBody>
      </p:sp>
      <p:graphicFrame>
        <p:nvGraphicFramePr>
          <p:cNvPr id="3" name="Table 2"/>
          <p:cNvGraphicFramePr>
            <a:graphicFrameLocks noGrp="1"/>
          </p:cNvGraphicFramePr>
          <p:nvPr>
            <p:extLst>
              <p:ext uri="{D42A27DB-BD31-4B8C-83A1-F6EECF244321}">
                <p14:modId xmlns:p14="http://schemas.microsoft.com/office/powerpoint/2010/main" val="1415070459"/>
              </p:ext>
            </p:extLst>
          </p:nvPr>
        </p:nvGraphicFramePr>
        <p:xfrm>
          <a:off x="1471578" y="1242520"/>
          <a:ext cx="9969781" cy="4454982"/>
        </p:xfrm>
        <a:graphic>
          <a:graphicData uri="http://schemas.openxmlformats.org/drawingml/2006/table">
            <a:tbl>
              <a:tblPr/>
              <a:tblGrid>
                <a:gridCol w="1944251">
                  <a:extLst>
                    <a:ext uri="{9D8B030D-6E8A-4147-A177-3AD203B41FA5}">
                      <a16:colId xmlns:a16="http://schemas.microsoft.com/office/drawing/2014/main" xmlns="" val="20000"/>
                    </a:ext>
                  </a:extLst>
                </a:gridCol>
                <a:gridCol w="6567244">
                  <a:extLst>
                    <a:ext uri="{9D8B030D-6E8A-4147-A177-3AD203B41FA5}">
                      <a16:colId xmlns:a16="http://schemas.microsoft.com/office/drawing/2014/main" xmlns="" val="20001"/>
                    </a:ext>
                  </a:extLst>
                </a:gridCol>
                <a:gridCol w="1458286">
                  <a:extLst>
                    <a:ext uri="{9D8B030D-6E8A-4147-A177-3AD203B41FA5}">
                      <a16:colId xmlns:a16="http://schemas.microsoft.com/office/drawing/2014/main" xmlns="" val="20002"/>
                    </a:ext>
                  </a:extLst>
                </a:gridCol>
              </a:tblGrid>
              <a:tr h="346024">
                <a:tc>
                  <a:txBody>
                    <a:bodyPr/>
                    <a:lstStyle/>
                    <a:p>
                      <a:pPr algn="ctr">
                        <a:lnSpc>
                          <a:spcPct val="115000"/>
                        </a:lnSpc>
                        <a:spcAft>
                          <a:spcPts val="0"/>
                        </a:spcAft>
                      </a:pPr>
                      <a:r>
                        <a:rPr lang="en-US" sz="1800" b="1" dirty="0">
                          <a:solidFill>
                            <a:srgbClr val="000000"/>
                          </a:solidFill>
                          <a:latin typeface="Times New Roman" pitchFamily="18" charset="0"/>
                          <a:ea typeface="Times New Roman"/>
                          <a:cs typeface="Times New Roman" pitchFamily="18" charset="0"/>
                        </a:rPr>
                        <a:t>Soil Phase</a:t>
                      </a:r>
                      <a:endParaRPr lang="en-IN" sz="1800" b="1" dirty="0">
                        <a:latin typeface="Times New Roman" pitchFamily="18" charset="0"/>
                        <a:ea typeface="Times New Roman"/>
                        <a:cs typeface="Times New Roman" pitchFamily="18" charset="0"/>
                      </a:endParaRPr>
                    </a:p>
                  </a:txBody>
                  <a:tcPr marL="47982" marR="479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1800" b="1" dirty="0">
                          <a:solidFill>
                            <a:srgbClr val="000000"/>
                          </a:solidFill>
                          <a:latin typeface="Times New Roman" pitchFamily="18" charset="0"/>
                          <a:ea typeface="Times New Roman"/>
                          <a:cs typeface="Times New Roman" pitchFamily="18" charset="0"/>
                        </a:rPr>
                        <a:t>Phase description</a:t>
                      </a:r>
                      <a:endParaRPr lang="en-IN" sz="1800" b="1" dirty="0">
                        <a:latin typeface="Times New Roman" pitchFamily="18" charset="0"/>
                        <a:ea typeface="Times New Roman"/>
                        <a:cs typeface="Times New Roman" pitchFamily="18" charset="0"/>
                      </a:endParaRPr>
                    </a:p>
                  </a:txBody>
                  <a:tcPr marL="47982" marR="479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1800" b="1" dirty="0">
                          <a:solidFill>
                            <a:srgbClr val="000000"/>
                          </a:solidFill>
                          <a:latin typeface="Times New Roman" pitchFamily="18" charset="0"/>
                          <a:ea typeface="Times New Roman"/>
                          <a:cs typeface="Times New Roman" pitchFamily="18" charset="0"/>
                        </a:rPr>
                        <a:t>Area (ha)</a:t>
                      </a:r>
                      <a:endParaRPr lang="en-IN" sz="1800" b="1" dirty="0">
                        <a:latin typeface="Times New Roman" pitchFamily="18" charset="0"/>
                        <a:ea typeface="Times New Roman"/>
                        <a:cs typeface="Times New Roman" pitchFamily="18" charset="0"/>
                      </a:endParaRPr>
                    </a:p>
                  </a:txBody>
                  <a:tcPr marL="47982" marR="479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582307">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Excavated land</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1.9</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582307">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Hill</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123.4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582307">
                <a:tc>
                  <a:txBody>
                    <a:bodyPr/>
                    <a:lstStyle/>
                    <a:p>
                      <a:pPr marL="0" marR="0">
                        <a:lnSpc>
                          <a:spcPct val="107000"/>
                        </a:lnSpc>
                        <a:spcBef>
                          <a:spcPts val="0"/>
                        </a:spcBef>
                        <a:spcAft>
                          <a:spcPts val="0"/>
                        </a:spcAft>
                      </a:pPr>
                      <a:r>
                        <a:rPr lang="en-US"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Rockout</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34.6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582307">
                <a:tc>
                  <a:txBody>
                    <a:bodyPr/>
                    <a:lstStyle/>
                    <a:p>
                      <a:pPr marL="0" marR="0">
                        <a:lnSpc>
                          <a:spcPct val="107000"/>
                        </a:lnSpc>
                        <a:spcBef>
                          <a:spcPts val="0"/>
                        </a:spcBef>
                        <a:spcAft>
                          <a:spcPts val="0"/>
                        </a:spcAft>
                      </a:pPr>
                      <a:r>
                        <a:rPr lang="en-US"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Scrub land</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9.8</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582307">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Water logged area</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3.9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582307">
                <a:tc>
                  <a:txBody>
                    <a:bodyPr/>
                    <a:lstStyle/>
                    <a:p>
                      <a:pPr marL="0" marR="0" lvl="0" indent="0" algn="l" defTabSz="1221619" rtl="0" eaLnBrk="1" fontAlgn="auto" latinLnBrk="0" hangingPunct="1">
                        <a:lnSpc>
                          <a:spcPct val="107000"/>
                        </a:lnSpc>
                        <a:spcBef>
                          <a:spcPts val="0"/>
                        </a:spcBef>
                        <a:spcAft>
                          <a:spcPts val="0"/>
                        </a:spcAft>
                        <a:buClrTx/>
                        <a:buSzTx/>
                        <a:buFontTx/>
                        <a:buNone/>
                        <a:tabLst/>
                        <a:defRP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Others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67.4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582307">
                <a:tc>
                  <a:txBody>
                    <a:bodyPr/>
                    <a:lstStyle/>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Total</a:t>
                      </a: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444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bl>
          </a:graphicData>
        </a:graphic>
      </p:graphicFrame>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615509" y="9015445"/>
            <a:ext cx="2987040" cy="511175"/>
          </a:xfrm>
        </p:spPr>
        <p:txBody>
          <a:bodyPr/>
          <a:lstStyle/>
          <a:p>
            <a:pPr>
              <a:defRPr/>
            </a:pPr>
            <a:r>
              <a:rPr lang="en-IN" dirty="0"/>
              <a:t>19</a:t>
            </a:r>
          </a:p>
        </p:txBody>
      </p:sp>
      <p:pic>
        <p:nvPicPr>
          <p:cNvPr id="36866"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86172" y="443680"/>
            <a:ext cx="12370428" cy="8753618"/>
          </a:xfrm>
          <a:prstGeom prst="rect">
            <a:avLst/>
          </a:prstGeom>
          <a:noFill/>
        </p:spPr>
      </p:pic>
      <p:sp>
        <p:nvSpPr>
          <p:cNvPr id="5" name="Rectangle 4"/>
          <p:cNvSpPr/>
          <p:nvPr/>
        </p:nvSpPr>
        <p:spPr>
          <a:xfrm>
            <a:off x="5032655" y="264098"/>
            <a:ext cx="3268587" cy="400110"/>
          </a:xfrm>
          <a:prstGeom prst="rect">
            <a:avLst/>
          </a:prstGeom>
        </p:spPr>
        <p:txBody>
          <a:bodyPr wrap="none" lIns="91384" tIns="45692" rIns="91384" bIns="45692">
            <a:spAutoFit/>
          </a:bodyPr>
          <a:lstStyle/>
          <a:p>
            <a:r>
              <a:rPr lang="en-IN" sz="2000" b="1" dirty="0">
                <a:latin typeface="Times New Roman" pitchFamily="18" charset="0"/>
                <a:cs typeface="Times New Roman" pitchFamily="18" charset="0"/>
              </a:rPr>
              <a:t>SOIL FERTILITY STATUS</a:t>
            </a:r>
            <a:endParaRPr lang="en-IN" sz="2000" b="1"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9615509" y="9004336"/>
            <a:ext cx="2987040" cy="511175"/>
          </a:xfrm>
        </p:spPr>
        <p:txBody>
          <a:bodyPr/>
          <a:lstStyle/>
          <a:p>
            <a:pPr>
              <a:defRPr/>
            </a:pPr>
            <a:r>
              <a:rPr lang="en-IN" dirty="0"/>
              <a:t>20</a:t>
            </a:r>
          </a:p>
        </p:txBody>
      </p:sp>
      <p:pic>
        <p:nvPicPr>
          <p:cNvPr id="3789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328806" y="300401"/>
            <a:ext cx="6116863" cy="4328442"/>
          </a:xfrm>
          <a:prstGeom prst="rect">
            <a:avLst/>
          </a:prstGeom>
          <a:noFill/>
        </p:spPr>
      </p:pic>
      <p:pic>
        <p:nvPicPr>
          <p:cNvPr id="37891" name="Picture 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355930" y="300400"/>
            <a:ext cx="6116863" cy="4328441"/>
          </a:xfrm>
          <a:prstGeom prst="rect">
            <a:avLst/>
          </a:prstGeom>
          <a:noFill/>
        </p:spPr>
      </p:pic>
      <p:pic>
        <p:nvPicPr>
          <p:cNvPr id="37892" name="Picture 4"/>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6401036" y="4586680"/>
            <a:ext cx="6116863" cy="4328442"/>
          </a:xfrm>
          <a:prstGeom prst="rect">
            <a:avLst/>
          </a:prstGeom>
          <a:noFill/>
        </p:spPr>
      </p:pic>
      <p:pic>
        <p:nvPicPr>
          <p:cNvPr id="4098" name="Picture 2"/>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8806" y="4586359"/>
            <a:ext cx="6119527" cy="4330327"/>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lide Number Placeholder 4"/>
          <p:cNvSpPr>
            <a:spLocks noGrp="1"/>
          </p:cNvSpPr>
          <p:nvPr>
            <p:ph type="sldNum" sz="quarter" idx="12"/>
          </p:nvPr>
        </p:nvSpPr>
        <p:spPr>
          <a:xfrm>
            <a:off x="9615509" y="9004336"/>
            <a:ext cx="2987040" cy="511175"/>
          </a:xfrm>
        </p:spPr>
        <p:txBody>
          <a:bodyPr/>
          <a:lstStyle/>
          <a:p>
            <a:pPr>
              <a:defRPr/>
            </a:pPr>
            <a:r>
              <a:rPr lang="en-IN" dirty="0"/>
              <a:t>21</a:t>
            </a:r>
          </a:p>
        </p:txBody>
      </p:sp>
      <p:pic>
        <p:nvPicPr>
          <p:cNvPr id="38914"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348578" y="371672"/>
            <a:ext cx="6115782" cy="4328774"/>
          </a:xfrm>
          <a:prstGeom prst="rect">
            <a:avLst/>
          </a:prstGeom>
          <a:noFill/>
        </p:spPr>
      </p:pic>
      <p:pic>
        <p:nvPicPr>
          <p:cNvPr id="38915" name="Picture 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400801" y="371672"/>
            <a:ext cx="6124433" cy="4333799"/>
          </a:xfrm>
          <a:prstGeom prst="rect">
            <a:avLst/>
          </a:prstGeom>
          <a:noFill/>
        </p:spPr>
      </p:pic>
      <p:pic>
        <p:nvPicPr>
          <p:cNvPr id="38918" name="Picture 6" descr="\\Gisws1\d\2 UASB\Batch_5\Tumkur_Batch_5\Kunigal_Batch_5\NAGASANDRA\Final Pdfs\BAN_5R1a\BAN_5R1a_Fertility\BAN_5R1a_Sulphur.jpg"/>
          <p:cNvPicPr>
            <a:picLocks noChangeAspect="1" noChangeArrowheads="1"/>
          </p:cNvPicPr>
          <p:nvPr/>
        </p:nvPicPr>
        <p:blipFill>
          <a:blip r:embed="rId4" cstate="print"/>
          <a:srcRect/>
          <a:stretch>
            <a:fillRect/>
          </a:stretch>
        </p:blipFill>
        <p:spPr bwMode="auto">
          <a:xfrm>
            <a:off x="328572" y="4729164"/>
            <a:ext cx="6124436" cy="4334256"/>
          </a:xfrm>
          <a:prstGeom prst="rect">
            <a:avLst/>
          </a:prstGeom>
          <a:noFill/>
        </p:spPr>
      </p:pic>
      <p:pic>
        <p:nvPicPr>
          <p:cNvPr id="38919" name="Picture 7"/>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8573" y="4681414"/>
            <a:ext cx="6124433" cy="4333799"/>
          </a:xfrm>
          <a:prstGeom prst="rect">
            <a:avLst/>
          </a:prstGeom>
          <a:noFill/>
        </p:spPr>
      </p:pic>
      <p:pic>
        <p:nvPicPr>
          <p:cNvPr id="38920" name="Picture 8"/>
          <p:cNvPicPr>
            <a:picLocks noChangeAspect="1" noChangeArrowheads="1"/>
          </p:cNvPicPr>
          <p:nvPr/>
        </p:nvPicPr>
        <p:blipFill>
          <a:blip r:embed="rId6" cstate="print">
            <a:extLst>
              <a:ext uri="{28A0092B-C50C-407E-A947-70E740481C1C}">
                <a14:useLocalDpi xmlns:a14="http://schemas.microsoft.com/office/drawing/2010/main" val="0"/>
              </a:ext>
            </a:extLst>
          </a:blip>
          <a:stretch>
            <a:fillRect/>
          </a:stretch>
        </p:blipFill>
        <p:spPr bwMode="auto">
          <a:xfrm>
            <a:off x="6401038" y="4658118"/>
            <a:ext cx="6123963" cy="4333466"/>
          </a:xfrm>
          <a:prstGeom prst="rect">
            <a:avLst/>
          </a:prstGeom>
          <a:noFill/>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4"/>
          <p:cNvSpPr>
            <a:spLocks noGrp="1"/>
          </p:cNvSpPr>
          <p:nvPr>
            <p:ph type="sldNum" sz="quarter" idx="12"/>
          </p:nvPr>
        </p:nvSpPr>
        <p:spPr>
          <a:xfrm>
            <a:off x="9615509" y="9004336"/>
            <a:ext cx="2987040" cy="511175"/>
          </a:xfrm>
        </p:spPr>
        <p:txBody>
          <a:bodyPr/>
          <a:lstStyle/>
          <a:p>
            <a:pPr>
              <a:defRPr/>
            </a:pPr>
            <a:r>
              <a:rPr lang="en-IN" dirty="0"/>
              <a:t>22</a:t>
            </a:r>
          </a:p>
        </p:txBody>
      </p:sp>
      <p:pic>
        <p:nvPicPr>
          <p:cNvPr id="39938"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214447" y="442882"/>
            <a:ext cx="6125078" cy="4334254"/>
          </a:xfrm>
          <a:prstGeom prst="rect">
            <a:avLst/>
          </a:prstGeom>
          <a:noFill/>
        </p:spPr>
      </p:pic>
      <p:pic>
        <p:nvPicPr>
          <p:cNvPr id="39939" name="Picture 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277159" y="443110"/>
            <a:ext cx="6124433" cy="4333799"/>
          </a:xfrm>
          <a:prstGeom prst="rect">
            <a:avLst/>
          </a:prstGeom>
          <a:noFill/>
        </p:spPr>
      </p:pic>
      <p:pic>
        <p:nvPicPr>
          <p:cNvPr id="39940" name="Picture 4"/>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214549" y="4696750"/>
            <a:ext cx="6123126" cy="4332874"/>
          </a:xfrm>
          <a:prstGeom prst="rect">
            <a:avLst/>
          </a:prstGeom>
          <a:noFill/>
        </p:spPr>
      </p:pic>
      <p:pic>
        <p:nvPicPr>
          <p:cNvPr id="39941" name="Picture 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6258939" y="4695836"/>
            <a:ext cx="6122409" cy="4333465"/>
          </a:xfrm>
          <a:prstGeom prst="rect">
            <a:avLst/>
          </a:prstGeom>
          <a:noFill/>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xmlns="" id="{0B82B612-7688-44C4-B89C-AF5162A1B1D6}"/>
              </a:ext>
            </a:extLst>
          </p:cNvPr>
          <p:cNvSpPr>
            <a:spLocks noGrp="1"/>
          </p:cNvSpPr>
          <p:nvPr>
            <p:ph type="sldNum" sz="quarter" idx="12"/>
          </p:nvPr>
        </p:nvSpPr>
        <p:spPr>
          <a:xfrm>
            <a:off x="9598975" y="9070537"/>
            <a:ext cx="2987040" cy="511175"/>
          </a:xfrm>
        </p:spPr>
        <p:txBody>
          <a:bodyPr/>
          <a:lstStyle/>
          <a:p>
            <a:pPr>
              <a:defRPr/>
            </a:pPr>
            <a:r>
              <a:rPr lang="en-IN" dirty="0"/>
              <a:t>23</a:t>
            </a:r>
          </a:p>
        </p:txBody>
      </p:sp>
      <p:pic>
        <p:nvPicPr>
          <p:cNvPr id="3" name="Picture 2">
            <a:extLst>
              <a:ext uri="{FF2B5EF4-FFF2-40B4-BE49-F238E27FC236}">
                <a16:creationId xmlns:a16="http://schemas.microsoft.com/office/drawing/2014/main" xmlns="" id="{53A53D2F-9A2F-4613-88C3-9CB7E6B6AE5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15586" y="394710"/>
            <a:ext cx="12370428" cy="8753617"/>
          </a:xfrm>
          <a:prstGeom prst="rect">
            <a:avLst/>
          </a:prstGeom>
          <a:noFill/>
        </p:spPr>
      </p:pic>
    </p:spTree>
    <p:extLst>
      <p:ext uri="{BB962C8B-B14F-4D97-AF65-F5344CB8AC3E}">
        <p14:creationId xmlns:p14="http://schemas.microsoft.com/office/powerpoint/2010/main" val="323302031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615509" y="9004336"/>
            <a:ext cx="2987040" cy="511175"/>
          </a:xfrm>
        </p:spPr>
        <p:txBody>
          <a:bodyPr/>
          <a:lstStyle/>
          <a:p>
            <a:pPr>
              <a:defRPr/>
            </a:pPr>
            <a:r>
              <a:rPr lang="en-IN" dirty="0"/>
              <a:t>24</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9429" y="157280"/>
            <a:ext cx="12595831" cy="8915380"/>
          </a:xfrm>
          <a:prstGeom prst="rect">
            <a:avLst/>
          </a:prstGeom>
          <a:noFill/>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a:defRPr/>
            </a:pPr>
            <a:r>
              <a:rPr lang="en-IN" dirty="0"/>
              <a:t>25</a:t>
            </a:r>
          </a:p>
        </p:txBody>
      </p:sp>
      <p:pic>
        <p:nvPicPr>
          <p:cNvPr id="41987" name="Picture 3"/>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280120" y="409585"/>
            <a:ext cx="12263041" cy="8676959"/>
          </a:xfrm>
          <a:prstGeom prst="rect">
            <a:avLst/>
          </a:prstGeom>
          <a:noFill/>
        </p:spPr>
      </p:pic>
      <p:sp>
        <p:nvSpPr>
          <p:cNvPr id="4" name="Rectangle 3"/>
          <p:cNvSpPr/>
          <p:nvPr/>
        </p:nvSpPr>
        <p:spPr>
          <a:xfrm>
            <a:off x="2910672" y="185648"/>
            <a:ext cx="6301356" cy="400053"/>
          </a:xfrm>
          <a:prstGeom prst="rect">
            <a:avLst/>
          </a:prstGeom>
        </p:spPr>
        <p:txBody>
          <a:bodyPr wrap="none" lIns="91384" tIns="45692" rIns="91384" bIns="45692">
            <a:spAutoFit/>
          </a:bodyPr>
          <a:lstStyle/>
          <a:p>
            <a:r>
              <a:rPr lang="en-US" sz="2000" b="1" dirty="0">
                <a:latin typeface="Times New Roman" pitchFamily="18" charset="0"/>
                <a:cs typeface="Times New Roman" pitchFamily="18" charset="0"/>
              </a:rPr>
              <a:t>LAND SUITABILITY FOR AGRICULTURAL CROPS</a:t>
            </a:r>
            <a:endParaRPr lang="en-IN" sz="2000" b="1"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485990" y="8944007"/>
            <a:ext cx="2987040" cy="511175"/>
          </a:xfrm>
        </p:spPr>
        <p:txBody>
          <a:bodyPr/>
          <a:lstStyle/>
          <a:p>
            <a:pPr>
              <a:defRPr/>
            </a:pPr>
            <a:r>
              <a:rPr lang="en-IN" dirty="0" err="1"/>
              <a:t>i</a:t>
            </a:r>
            <a:endParaRPr lang="en-IN" dirty="0"/>
          </a:p>
        </p:txBody>
      </p:sp>
      <p:graphicFrame>
        <p:nvGraphicFramePr>
          <p:cNvPr id="5" name="Table 4">
            <a:extLst>
              <a:ext uri="{FF2B5EF4-FFF2-40B4-BE49-F238E27FC236}">
                <a16:creationId xmlns:a16="http://schemas.microsoft.com/office/drawing/2014/main" xmlns="" id="{F68621C3-8FE1-4762-90AA-6598F46D01DB}"/>
              </a:ext>
            </a:extLst>
          </p:cNvPr>
          <p:cNvGraphicFramePr>
            <a:graphicFrameLocks noGrp="1"/>
          </p:cNvGraphicFramePr>
          <p:nvPr>
            <p:extLst>
              <p:ext uri="{D42A27DB-BD31-4B8C-83A1-F6EECF244321}">
                <p14:modId xmlns:p14="http://schemas.microsoft.com/office/powerpoint/2010/main" val="3672126041"/>
              </p:ext>
            </p:extLst>
          </p:nvPr>
        </p:nvGraphicFramePr>
        <p:xfrm>
          <a:off x="352128" y="415488"/>
          <a:ext cx="11953328" cy="7777480"/>
        </p:xfrm>
        <a:graphic>
          <a:graphicData uri="http://schemas.openxmlformats.org/drawingml/2006/table">
            <a:tbl>
              <a:tblPr firstRow="1" bandRow="1">
                <a:tableStyleId>{5C22544A-7EE6-4342-B048-85BDC9FD1C3A}</a:tableStyleId>
              </a:tblPr>
              <a:tblGrid>
                <a:gridCol w="5863897">
                  <a:extLst>
                    <a:ext uri="{9D8B030D-6E8A-4147-A177-3AD203B41FA5}">
                      <a16:colId xmlns:a16="http://schemas.microsoft.com/office/drawing/2014/main" xmlns="" val="646387132"/>
                    </a:ext>
                  </a:extLst>
                </a:gridCol>
                <a:gridCol w="6089431">
                  <a:extLst>
                    <a:ext uri="{9D8B030D-6E8A-4147-A177-3AD203B41FA5}">
                      <a16:colId xmlns:a16="http://schemas.microsoft.com/office/drawing/2014/main" xmlns="" val="766723470"/>
                    </a:ext>
                  </a:extLst>
                </a:gridCol>
              </a:tblGrid>
              <a:tr h="370840">
                <a:tc gridSpan="2">
                  <a:txBody>
                    <a:bodyPr/>
                    <a:lstStyle/>
                    <a:p>
                      <a:pPr algn="ctr"/>
                      <a:r>
                        <a:rPr lang="en-IN" sz="2800" b="1" kern="1200" dirty="0">
                          <a:solidFill>
                            <a:schemeClr val="tx1"/>
                          </a:solidFill>
                          <a:effectLst/>
                          <a:latin typeface="Times New Roman" panose="02020603050405020304" pitchFamily="18" charset="0"/>
                          <a:ea typeface="+mn-ea"/>
                          <a:cs typeface="Times New Roman" panose="02020603050405020304" pitchFamily="18" charset="0"/>
                        </a:rPr>
                        <a:t>WDPD Project</a:t>
                      </a:r>
                      <a:endParaRPr lang="en-US" sz="2800" b="1" kern="1200" dirty="0">
                        <a:solidFill>
                          <a:schemeClr val="tx1"/>
                        </a:solidFill>
                        <a:effectLst/>
                        <a:latin typeface="Times New Roman" panose="02020603050405020304" pitchFamily="18" charset="0"/>
                        <a:ea typeface="+mn-ea"/>
                        <a:cs typeface="Times New Roman" panose="02020603050405020304" pitchFamily="18" charset="0"/>
                      </a:endParaRPr>
                    </a:p>
                    <a:p>
                      <a:pPr algn="ctr"/>
                      <a:r>
                        <a:rPr lang="en-IN" sz="2800" b="1" kern="1200" dirty="0">
                          <a:solidFill>
                            <a:schemeClr val="tx1"/>
                          </a:solidFill>
                          <a:effectLst/>
                          <a:latin typeface="Times New Roman" panose="02020603050405020304" pitchFamily="18" charset="0"/>
                          <a:ea typeface="+mn-ea"/>
                          <a:cs typeface="Times New Roman" panose="02020603050405020304" pitchFamily="18" charset="0"/>
                        </a:rPr>
                        <a:t>Department of Soil Science &amp; Agricultural Chemistry, University of  Agricultural Sciences, GKVK, Bangalore – 560065</a:t>
                      </a:r>
                      <a:endParaRPr lang="en-US" sz="2800" b="1" kern="1200" dirty="0">
                        <a:solidFill>
                          <a:schemeClr val="tx1"/>
                        </a:solidFill>
                        <a:effectLst/>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40000"/>
                        <a:lumOff val="60000"/>
                      </a:schemeClr>
                    </a:solidFill>
                  </a:tcPr>
                </a:tc>
                <a:tc hMerge="1">
                  <a:txBody>
                    <a:bodyPr/>
                    <a:lstStyle/>
                    <a:p>
                      <a:endParaRPr lang="en-US" dirty="0"/>
                    </a:p>
                  </a:txBody>
                  <a:tcPr/>
                </a:tc>
                <a:extLst>
                  <a:ext uri="{0D108BD9-81ED-4DB2-BD59-A6C34878D82A}">
                    <a16:rowId xmlns:a16="http://schemas.microsoft.com/office/drawing/2014/main" xmlns="" val="2890699731"/>
                  </a:ext>
                </a:extLst>
              </a:tr>
              <a:tr h="277208">
                <a:tc>
                  <a:txBody>
                    <a:bodyPr/>
                    <a:lstStyle/>
                    <a:p>
                      <a:r>
                        <a:rPr lang="en-US" sz="1600" b="1" kern="1200" dirty="0">
                          <a:solidFill>
                            <a:schemeClr val="tx1"/>
                          </a:solidFill>
                          <a:effectLst/>
                          <a:latin typeface="Times New Roman" panose="02020603050405020304" pitchFamily="18" charset="0"/>
                          <a:ea typeface="+mn-ea"/>
                          <a:cs typeface="Times New Roman" panose="02020603050405020304" pitchFamily="18" charset="0"/>
                        </a:rPr>
                        <a:t>Scientist Involved</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1" kern="1200" dirty="0">
                          <a:solidFill>
                            <a:schemeClr val="tx1"/>
                          </a:solidFill>
                          <a:effectLst/>
                          <a:latin typeface="Times New Roman" panose="02020603050405020304" pitchFamily="18" charset="0"/>
                          <a:ea typeface="+mn-ea"/>
                          <a:cs typeface="Times New Roman" panose="02020603050405020304" pitchFamily="18" charset="0"/>
                        </a:rPr>
                        <a:t>Project Assistant</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2960032302"/>
                  </a:ext>
                </a:extLst>
              </a:tr>
              <a:tr h="301968">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Dr. A Sathish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 Roshan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Zameer</a:t>
                      </a:r>
                      <a:endParaRPr lang="en-US" sz="1600" kern="1200" dirty="0">
                        <a:solidFill>
                          <a:schemeClr val="tx1"/>
                        </a:solidFill>
                        <a:effectLst/>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263085325"/>
                  </a:ext>
                </a:extLst>
              </a:tr>
              <a:tr h="254720">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Dr. B. G.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Vasanthi</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Mr. Girish A.</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3526057312"/>
                  </a:ext>
                </a:extLst>
              </a:tr>
              <a:tr h="279480">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Dr.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Premanand</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B.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Dashavant</a:t>
                      </a:r>
                      <a:endParaRPr lang="en-US" sz="1600" kern="1200" dirty="0">
                        <a:solidFill>
                          <a:schemeClr val="tx1"/>
                        </a:solidFill>
                        <a:effectLst/>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 Kiran Kumar P. 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3166121499"/>
                  </a:ext>
                </a:extLst>
              </a:tr>
              <a:tr h="160224">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Dr.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Murkanappa</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Mr.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Sashank</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K. M</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9429530"/>
                  </a:ext>
                </a:extLst>
              </a:tr>
              <a:tr h="329000">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Dr.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Venkategowda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J.</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Mr. Arun Kumar </a:t>
                      </a:r>
                      <a:r>
                        <a:rPr lang="en-US" sz="1600" kern="1200" dirty="0" smtClean="0">
                          <a:solidFill>
                            <a:schemeClr val="tx1"/>
                          </a:solidFill>
                          <a:effectLst/>
                          <a:latin typeface="Times New Roman" panose="02020603050405020304" pitchFamily="18" charset="0"/>
                          <a:ea typeface="+mn-ea"/>
                          <a:cs typeface="Times New Roman" panose="02020603050405020304" pitchFamily="18" charset="0"/>
                        </a:rPr>
                        <a:t>R</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2067752041"/>
                  </a:ext>
                </a:extLst>
              </a:tr>
              <a:tr h="281752">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Dr. K. N.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Srinivasappa</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Lagumanna</a:t>
                      </a:r>
                      <a:endParaRPr lang="en-US" sz="1600" kern="1200" dirty="0">
                        <a:solidFill>
                          <a:schemeClr val="tx1"/>
                        </a:solidFill>
                        <a:effectLst/>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3354455191"/>
                  </a:ext>
                </a:extLst>
              </a:tr>
              <a:tr h="234504">
                <a:tc>
                  <a:txBody>
                    <a:bodyPr/>
                    <a:lstStyle/>
                    <a:p>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 Vikram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82383239"/>
                  </a:ext>
                </a:extLst>
              </a:tr>
              <a:tr h="259264">
                <a:tc>
                  <a:txBody>
                    <a:bodyPr/>
                    <a:lstStyle/>
                    <a:p>
                      <a:r>
                        <a:rPr lang="en-US" sz="1600" b="1" kern="1200" dirty="0">
                          <a:solidFill>
                            <a:schemeClr val="tx1"/>
                          </a:solidFill>
                          <a:effectLst/>
                          <a:latin typeface="Times New Roman" panose="02020603050405020304" pitchFamily="18" charset="0"/>
                          <a:ea typeface="+mn-ea"/>
                          <a:cs typeface="Times New Roman" panose="02020603050405020304" pitchFamily="18" charset="0"/>
                        </a:rPr>
                        <a:t>Consultant</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 Kiran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Kaleri</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817428598"/>
                  </a:ext>
                </a:extLst>
              </a:tr>
              <a:tr h="284024">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T. P. Kiran Kumar</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Husainsabha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Mardansabha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Mallur</a:t>
                      </a:r>
                      <a:endParaRPr lang="en-US" sz="1600" kern="1200" dirty="0">
                        <a:solidFill>
                          <a:schemeClr val="tx1"/>
                        </a:solidFill>
                        <a:effectLst/>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2968769487"/>
                  </a:ext>
                </a:extLst>
              </a:tr>
              <a:tr h="236776">
                <a:tc>
                  <a:txBody>
                    <a:bodyPr/>
                    <a:lstStyle/>
                    <a:p>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 Pavan Kumar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615726180"/>
                  </a:ext>
                </a:extLst>
              </a:tr>
              <a:tr h="261536">
                <a:tc>
                  <a:txBody>
                    <a:bodyPr/>
                    <a:lstStyle/>
                    <a:p>
                      <a:r>
                        <a:rPr lang="en-US" sz="1600" b="1" kern="1200" dirty="0">
                          <a:solidFill>
                            <a:schemeClr val="tx1"/>
                          </a:solidFill>
                          <a:effectLst/>
                          <a:latin typeface="Times New Roman" panose="02020603050405020304" pitchFamily="18" charset="0"/>
                          <a:ea typeface="+mn-ea"/>
                          <a:cs typeface="Times New Roman" panose="02020603050405020304" pitchFamily="18" charset="0"/>
                        </a:rPr>
                        <a:t>Senior Research Fellow</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Mrs.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Geethashree</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23070440"/>
                  </a:ext>
                </a:extLst>
              </a:tr>
              <a:tr h="286296">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Dr.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Nethravathi</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Mrs.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Tejaswini</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D. 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2293800799"/>
                  </a:ext>
                </a:extLst>
              </a:tr>
              <a:tr h="239048">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Mrs.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Sheela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Rani M. 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Ms.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Meghashree</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B. C</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283160555"/>
                  </a:ext>
                </a:extLst>
              </a:tr>
              <a:tr h="263808">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Mrs. K. T.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Aruna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Mrs.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Manasa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K. 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665088817"/>
                  </a:ext>
                </a:extLst>
              </a:tr>
              <a:tr h="288568">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Dr.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Jahnavi</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Katti</a:t>
                      </a:r>
                      <a:endParaRPr lang="en-US" sz="1600" kern="1200" dirty="0">
                        <a:solidFill>
                          <a:schemeClr val="tx1"/>
                        </a:solidFill>
                        <a:effectLst/>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Ms.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Divya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K. 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547470733"/>
                  </a:ext>
                </a:extLst>
              </a:tr>
              <a:tr h="241320">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Dr.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Prathibha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K 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 Akhilesh M. Desai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4090991117"/>
                  </a:ext>
                </a:extLst>
              </a:tr>
              <a:tr h="266080">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Dr.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Lakshminarayana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S. 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221619"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Mr.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Subrahmanya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H.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2173893357"/>
                  </a:ext>
                </a:extLst>
              </a:tr>
              <a:tr h="370840">
                <a:tc>
                  <a:txBody>
                    <a:bodyPr/>
                    <a:lstStyle/>
                    <a:p>
                      <a:endParaRPr lang="en-US" sz="160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Ms. Pooja S. Patil</a:t>
                      </a:r>
                      <a:endParaRPr lang="en-US" sz="16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304263539"/>
                  </a:ext>
                </a:extLst>
              </a:tr>
            </a:tbl>
          </a:graphicData>
        </a:graphic>
      </p:graphicFrame>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390424" y="9041955"/>
            <a:ext cx="2987040" cy="511175"/>
          </a:xfrm>
        </p:spPr>
        <p:txBody>
          <a:bodyPr/>
          <a:lstStyle/>
          <a:p>
            <a:pPr>
              <a:defRPr/>
            </a:pPr>
            <a:r>
              <a:rPr lang="en-IN" dirty="0"/>
              <a:t>27</a:t>
            </a:r>
          </a:p>
        </p:txBody>
      </p:sp>
      <p:pic>
        <p:nvPicPr>
          <p:cNvPr id="430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328570" y="4785834"/>
            <a:ext cx="6126478" cy="4335246"/>
          </a:xfrm>
          <a:prstGeom prst="rect">
            <a:avLst/>
          </a:prstGeom>
          <a:noFill/>
        </p:spPr>
      </p:pic>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400802" y="4787446"/>
            <a:ext cx="6124434" cy="4333466"/>
          </a:xfrm>
          <a:prstGeom prst="rect">
            <a:avLst/>
          </a:prstGeom>
          <a:noFill/>
        </p:spPr>
      </p:pic>
      <p:pic>
        <p:nvPicPr>
          <p:cNvPr id="6" name="Picture 2"/>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6395000" y="537873"/>
            <a:ext cx="6126478" cy="4334912"/>
          </a:xfrm>
          <a:prstGeom prst="rect">
            <a:avLst/>
          </a:prstGeom>
          <a:noFill/>
        </p:spPr>
      </p:pic>
      <p:pic>
        <p:nvPicPr>
          <p:cNvPr id="7" name="Picture 2"/>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8571" y="514548"/>
            <a:ext cx="6119997" cy="4330660"/>
          </a:xfrm>
          <a:prstGeom prst="rect">
            <a:avLst/>
          </a:prstGeom>
          <a:noFill/>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174480" y="9075771"/>
            <a:ext cx="2987040" cy="511175"/>
          </a:xfrm>
        </p:spPr>
        <p:txBody>
          <a:bodyPr/>
          <a:lstStyle/>
          <a:p>
            <a:pPr>
              <a:defRPr/>
            </a:pPr>
            <a:r>
              <a:rPr lang="en-IN" dirty="0"/>
              <a:t>28</a:t>
            </a:r>
          </a:p>
        </p:txBody>
      </p:sp>
      <p:pic>
        <p:nvPicPr>
          <p:cNvPr id="45058"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276366" y="561638"/>
            <a:ext cx="6124434" cy="4333466"/>
          </a:xfrm>
          <a:prstGeom prst="rect">
            <a:avLst/>
          </a:prstGeom>
          <a:noFill/>
        </p:spPr>
      </p:pic>
      <p:pic>
        <p:nvPicPr>
          <p:cNvPr id="45059" name="Picture 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329363" y="538012"/>
            <a:ext cx="6124433" cy="4333799"/>
          </a:xfrm>
          <a:prstGeom prst="rect">
            <a:avLst/>
          </a:prstGeom>
          <a:noFill/>
        </p:spPr>
      </p:pic>
      <p:pic>
        <p:nvPicPr>
          <p:cNvPr id="45060" name="Picture 4"/>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257135" y="4824290"/>
            <a:ext cx="6124433" cy="4333799"/>
          </a:xfrm>
          <a:prstGeom prst="rect">
            <a:avLst/>
          </a:prstGeom>
          <a:noFill/>
        </p:spPr>
      </p:pic>
      <p:pic>
        <p:nvPicPr>
          <p:cNvPr id="45061" name="Picture 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6348597" y="4800828"/>
            <a:ext cx="6124433" cy="4333799"/>
          </a:xfrm>
          <a:prstGeom prst="rect">
            <a:avLst/>
          </a:prstGeom>
          <a:noFill/>
        </p:spPr>
      </p:pic>
      <p:sp>
        <p:nvSpPr>
          <p:cNvPr id="7" name="Rectangle 6"/>
          <p:cNvSpPr/>
          <p:nvPr/>
        </p:nvSpPr>
        <p:spPr>
          <a:xfrm>
            <a:off x="3088432" y="120080"/>
            <a:ext cx="6319053" cy="400053"/>
          </a:xfrm>
          <a:prstGeom prst="rect">
            <a:avLst/>
          </a:prstGeom>
        </p:spPr>
        <p:txBody>
          <a:bodyPr wrap="none" lIns="91384" tIns="45692" rIns="91384" bIns="45692">
            <a:spAutoFit/>
          </a:bodyPr>
          <a:lstStyle/>
          <a:p>
            <a:r>
              <a:rPr lang="en-US" sz="2000" b="1" dirty="0">
                <a:latin typeface="Times New Roman" pitchFamily="18" charset="0"/>
                <a:cs typeface="Times New Roman" pitchFamily="18" charset="0"/>
              </a:rPr>
              <a:t>LAND SUITABILITY FOR HORTICULTURE CROPS</a:t>
            </a:r>
            <a:endParaRPr lang="en-IN" sz="2000" b="1"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a:defRPr/>
            </a:pPr>
            <a:r>
              <a:rPr lang="en-IN" dirty="0"/>
              <a:t>29</a:t>
            </a:r>
          </a:p>
        </p:txBody>
      </p:sp>
      <p:pic>
        <p:nvPicPr>
          <p:cNvPr id="46082"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329349" y="324247"/>
            <a:ext cx="6122880" cy="4332699"/>
          </a:xfrm>
          <a:prstGeom prst="rect">
            <a:avLst/>
          </a:prstGeom>
          <a:noFill/>
        </p:spPr>
      </p:pic>
      <p:pic>
        <p:nvPicPr>
          <p:cNvPr id="46083" name="Picture 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401577" y="324413"/>
            <a:ext cx="6122880" cy="4332366"/>
          </a:xfrm>
          <a:prstGeom prst="rect">
            <a:avLst/>
          </a:prstGeom>
          <a:noFill/>
        </p:spPr>
      </p:pic>
      <p:pic>
        <p:nvPicPr>
          <p:cNvPr id="46084" name="Picture 4"/>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347805" y="4586514"/>
            <a:ext cx="6124433" cy="4333798"/>
          </a:xfrm>
          <a:prstGeom prst="rect">
            <a:avLst/>
          </a:prstGeom>
          <a:noFill/>
        </p:spPr>
      </p:pic>
      <p:pic>
        <p:nvPicPr>
          <p:cNvPr id="46085" name="Picture 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6400803" y="4609976"/>
            <a:ext cx="6124433" cy="4333798"/>
          </a:xfrm>
          <a:prstGeom prst="rect">
            <a:avLst/>
          </a:prstGeom>
          <a:noFill/>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814560" y="9193088"/>
            <a:ext cx="2987040" cy="511175"/>
          </a:xfrm>
        </p:spPr>
        <p:txBody>
          <a:bodyPr/>
          <a:lstStyle/>
          <a:p>
            <a:pPr>
              <a:defRPr/>
            </a:pPr>
            <a:r>
              <a:rPr lang="en-IN" dirty="0"/>
              <a:t>30</a:t>
            </a:r>
          </a:p>
        </p:txBody>
      </p:sp>
      <p:pic>
        <p:nvPicPr>
          <p:cNvPr id="6"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42818" y="86163"/>
            <a:ext cx="6458822" cy="4570420"/>
          </a:xfrm>
          <a:prstGeom prst="rect">
            <a:avLst/>
          </a:prstGeom>
          <a:noFill/>
        </p:spPr>
      </p:pic>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041600" y="4585170"/>
            <a:ext cx="6618716" cy="468475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628865" y="9015445"/>
            <a:ext cx="2987040" cy="511175"/>
          </a:xfrm>
        </p:spPr>
        <p:txBody>
          <a:bodyPr/>
          <a:lstStyle/>
          <a:p>
            <a:pPr>
              <a:defRPr/>
            </a:pPr>
            <a:r>
              <a:rPr lang="en-US" dirty="0"/>
              <a:t>31</a:t>
            </a:r>
            <a:endParaRPr lang="en-IN"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9216" y="157130"/>
            <a:ext cx="12596257" cy="8915681"/>
          </a:xfrm>
          <a:prstGeom prst="rect">
            <a:avLst/>
          </a:prstGeom>
          <a:noFill/>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9814560" y="8872569"/>
            <a:ext cx="2987040" cy="511175"/>
          </a:xfrm>
        </p:spPr>
        <p:txBody>
          <a:bodyPr anchor="b"/>
          <a:lstStyle/>
          <a:p>
            <a:pPr>
              <a:defRPr/>
            </a:pPr>
            <a:r>
              <a:rPr lang="en-IN" dirty="0"/>
              <a:t>32</a:t>
            </a:r>
          </a:p>
        </p:txBody>
      </p:sp>
      <p:sp>
        <p:nvSpPr>
          <p:cNvPr id="7" name="Rectangle 6"/>
          <p:cNvSpPr/>
          <p:nvPr/>
        </p:nvSpPr>
        <p:spPr>
          <a:xfrm>
            <a:off x="0" y="14254"/>
            <a:ext cx="12801600" cy="830934"/>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wrap="square" lIns="91378" tIns="45689" rIns="91378" bIns="45689">
            <a:spAutoFit/>
          </a:bodyPr>
          <a:lstStyle/>
          <a:p>
            <a:pPr algn="ctr"/>
            <a:r>
              <a:rPr lang="en-IN" sz="2400" b="1" dirty="0">
                <a:solidFill>
                  <a:srgbClr val="0045D0"/>
                </a:solidFill>
                <a:latin typeface="Times New Roman" pitchFamily="18" charset="0"/>
                <a:ea typeface="Calibri" pitchFamily="34" charset="0"/>
                <a:cs typeface="Times New Roman" pitchFamily="18" charset="0"/>
              </a:rPr>
              <a:t>Proposed Crop Plan for </a:t>
            </a:r>
            <a:r>
              <a:rPr lang="en-IN" sz="2400" b="1" dirty="0" smtClean="0">
                <a:solidFill>
                  <a:srgbClr val="0045D0"/>
                </a:solidFill>
                <a:latin typeface="Times New Roman" pitchFamily="18" charset="0"/>
                <a:ea typeface="Calibri" pitchFamily="34" charset="0"/>
                <a:cs typeface="Times New Roman" pitchFamily="18" charset="0"/>
              </a:rPr>
              <a:t>Balepalli Micro-watershed </a:t>
            </a:r>
            <a:r>
              <a:rPr lang="en-IN" sz="2400" b="1" dirty="0">
                <a:solidFill>
                  <a:srgbClr val="0045D0"/>
                </a:solidFill>
                <a:latin typeface="Times New Roman" pitchFamily="18" charset="0"/>
                <a:ea typeface="Calibri" pitchFamily="34" charset="0"/>
                <a:cs typeface="Times New Roman" pitchFamily="18" charset="0"/>
              </a:rPr>
              <a:t>based on soil-site–crop suitability </a:t>
            </a:r>
            <a:r>
              <a:rPr lang="en-IN" sz="2400" b="1" dirty="0" smtClean="0">
                <a:solidFill>
                  <a:srgbClr val="0045D0"/>
                </a:solidFill>
                <a:latin typeface="Times New Roman" pitchFamily="18" charset="0"/>
                <a:ea typeface="Calibri" pitchFamily="34" charset="0"/>
                <a:cs typeface="Times New Roman" pitchFamily="18" charset="0"/>
              </a:rPr>
              <a:t>assessment </a:t>
            </a:r>
            <a:r>
              <a:rPr lang="en-IN" sz="2400" b="1" dirty="0">
                <a:solidFill>
                  <a:srgbClr val="0045D0"/>
                </a:solidFill>
                <a:latin typeface="Times New Roman" pitchFamily="18" charset="0"/>
                <a:ea typeface="Calibri" pitchFamily="34" charset="0"/>
                <a:cs typeface="Times New Roman" pitchFamily="18" charset="0"/>
              </a:rPr>
              <a:t>of Doddaballapura Taluk, Bangalore Rural District.</a:t>
            </a:r>
          </a:p>
        </p:txBody>
      </p:sp>
      <p:graphicFrame>
        <p:nvGraphicFramePr>
          <p:cNvPr id="4" name="Table 3"/>
          <p:cNvGraphicFramePr>
            <a:graphicFrameLocks noGrp="1"/>
          </p:cNvGraphicFramePr>
          <p:nvPr>
            <p:extLst>
              <p:ext uri="{D42A27DB-BD31-4B8C-83A1-F6EECF244321}">
                <p14:modId xmlns:p14="http://schemas.microsoft.com/office/powerpoint/2010/main" val="3019657505"/>
              </p:ext>
            </p:extLst>
          </p:nvPr>
        </p:nvGraphicFramePr>
        <p:xfrm>
          <a:off x="471447" y="800072"/>
          <a:ext cx="11787271" cy="8414576"/>
        </p:xfrm>
        <a:graphic>
          <a:graphicData uri="http://schemas.openxmlformats.org/drawingml/2006/table">
            <a:tbl>
              <a:tblPr/>
              <a:tblGrid>
                <a:gridCol w="841540">
                  <a:extLst>
                    <a:ext uri="{9D8B030D-6E8A-4147-A177-3AD203B41FA5}">
                      <a16:colId xmlns:a16="http://schemas.microsoft.com/office/drawing/2014/main" xmlns="" val="20000"/>
                    </a:ext>
                  </a:extLst>
                </a:gridCol>
                <a:gridCol w="1127373">
                  <a:extLst>
                    <a:ext uri="{9D8B030D-6E8A-4147-A177-3AD203B41FA5}">
                      <a16:colId xmlns:a16="http://schemas.microsoft.com/office/drawing/2014/main" xmlns="" val="20001"/>
                    </a:ext>
                  </a:extLst>
                </a:gridCol>
                <a:gridCol w="1440160">
                  <a:extLst>
                    <a:ext uri="{9D8B030D-6E8A-4147-A177-3AD203B41FA5}">
                      <a16:colId xmlns:a16="http://schemas.microsoft.com/office/drawing/2014/main" xmlns="" val="20002"/>
                    </a:ext>
                  </a:extLst>
                </a:gridCol>
                <a:gridCol w="1520149">
                  <a:extLst>
                    <a:ext uri="{9D8B030D-6E8A-4147-A177-3AD203B41FA5}">
                      <a16:colId xmlns:a16="http://schemas.microsoft.com/office/drawing/2014/main" xmlns="" val="20003"/>
                    </a:ext>
                  </a:extLst>
                </a:gridCol>
                <a:gridCol w="1431762">
                  <a:extLst>
                    <a:ext uri="{9D8B030D-6E8A-4147-A177-3AD203B41FA5}">
                      <a16:colId xmlns:a16="http://schemas.microsoft.com/office/drawing/2014/main" xmlns="" val="20004"/>
                    </a:ext>
                  </a:extLst>
                </a:gridCol>
                <a:gridCol w="1211443">
                  <a:extLst>
                    <a:ext uri="{9D8B030D-6E8A-4147-A177-3AD203B41FA5}">
                      <a16:colId xmlns:a16="http://schemas.microsoft.com/office/drawing/2014/main" xmlns="" val="20005"/>
                    </a:ext>
                  </a:extLst>
                </a:gridCol>
                <a:gridCol w="1280459">
                  <a:extLst>
                    <a:ext uri="{9D8B030D-6E8A-4147-A177-3AD203B41FA5}">
                      <a16:colId xmlns:a16="http://schemas.microsoft.com/office/drawing/2014/main" xmlns="" val="20006"/>
                    </a:ext>
                  </a:extLst>
                </a:gridCol>
                <a:gridCol w="1219871">
                  <a:extLst>
                    <a:ext uri="{9D8B030D-6E8A-4147-A177-3AD203B41FA5}">
                      <a16:colId xmlns:a16="http://schemas.microsoft.com/office/drawing/2014/main" xmlns="" val="20007"/>
                    </a:ext>
                  </a:extLst>
                </a:gridCol>
                <a:gridCol w="1714514">
                  <a:extLst>
                    <a:ext uri="{9D8B030D-6E8A-4147-A177-3AD203B41FA5}">
                      <a16:colId xmlns:a16="http://schemas.microsoft.com/office/drawing/2014/main" xmlns="" val="20008"/>
                    </a:ext>
                  </a:extLst>
                </a:gridCol>
              </a:tblGrid>
              <a:tr h="151635">
                <a:tc>
                  <a:txBody>
                    <a:bodyPr/>
                    <a:lstStyle/>
                    <a:p>
                      <a:pPr algn="ctr">
                        <a:lnSpc>
                          <a:spcPct val="115000"/>
                        </a:lnSpc>
                        <a:spcAft>
                          <a:spcPts val="0"/>
                        </a:spcAft>
                      </a:pPr>
                      <a:r>
                        <a:rPr lang="en-US" sz="1600" b="1" kern="1200" dirty="0">
                          <a:latin typeface="Times New Roman" pitchFamily="18" charset="0"/>
                          <a:ea typeface="Times New Roman"/>
                          <a:cs typeface="Times New Roman" pitchFamily="18" charset="0"/>
                        </a:rPr>
                        <a:t>LMU</a:t>
                      </a:r>
                      <a:r>
                        <a:rPr lang="en-US"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p>
                      <a:pPr algn="ctr">
                        <a:lnSpc>
                          <a:spcPct val="115000"/>
                        </a:lnSpc>
                        <a:spcAft>
                          <a:spcPts val="0"/>
                        </a:spcAft>
                      </a:pPr>
                      <a:r>
                        <a:rPr lang="en-US" sz="1600" b="1" kern="1200" dirty="0">
                          <a:latin typeface="Times New Roman" pitchFamily="18" charset="0"/>
                          <a:ea typeface="Times New Roman"/>
                          <a:cs typeface="Times New Roman" pitchFamily="18" charset="0"/>
                        </a:rPr>
                        <a:t>No.</a:t>
                      </a:r>
                      <a:r>
                        <a:rPr lang="en-US"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Mapping unit</a:t>
                      </a:r>
                      <a:r>
                        <a:rPr lang="en-IN"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Survey numbers</a:t>
                      </a:r>
                      <a:r>
                        <a:rPr lang="en-IN"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Characters</a:t>
                      </a:r>
                      <a:r>
                        <a:rPr lang="en-IN"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Field crops</a:t>
                      </a:r>
                      <a:r>
                        <a:rPr lang="en-IN"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Forestry crop/Grasses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Horticulture crops (Rainfed condition)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Horticulture crops </a:t>
                      </a:r>
                      <a:endParaRPr lang="en-IN" sz="1600" dirty="0">
                        <a:latin typeface="Times New Roman" pitchFamily="18" charset="0"/>
                        <a:ea typeface="Calibri"/>
                        <a:cs typeface="Times New Roman" pitchFamily="18" charset="0"/>
                      </a:endParaRPr>
                    </a:p>
                    <a:p>
                      <a:pPr algn="ctr">
                        <a:lnSpc>
                          <a:spcPct val="115000"/>
                        </a:lnSpc>
                        <a:spcAft>
                          <a:spcPts val="0"/>
                        </a:spcAft>
                      </a:pPr>
                      <a:r>
                        <a:rPr lang="en-IN" sz="1600" b="1" kern="1200" dirty="0">
                          <a:latin typeface="Times New Roman" pitchFamily="18" charset="0"/>
                          <a:ea typeface="Times New Roman"/>
                          <a:cs typeface="Times New Roman" pitchFamily="18" charset="0"/>
                        </a:rPr>
                        <a:t>with suitable intervention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Suitable</a:t>
                      </a:r>
                      <a:endParaRPr lang="en-IN" sz="1600" dirty="0">
                        <a:latin typeface="Times New Roman" pitchFamily="18" charset="0"/>
                        <a:ea typeface="Calibri"/>
                        <a:cs typeface="Times New Roman" pitchFamily="18" charset="0"/>
                      </a:endParaRPr>
                    </a:p>
                    <a:p>
                      <a:pPr algn="ctr">
                        <a:lnSpc>
                          <a:spcPct val="115000"/>
                        </a:lnSpc>
                        <a:spcAft>
                          <a:spcPts val="0"/>
                        </a:spcAft>
                      </a:pPr>
                      <a:r>
                        <a:rPr lang="en-IN" sz="1600" b="1" kern="1200" dirty="0">
                          <a:latin typeface="Times New Roman" pitchFamily="18" charset="0"/>
                          <a:ea typeface="Times New Roman"/>
                          <a:cs typeface="Times New Roman" pitchFamily="18" charset="0"/>
                        </a:rPr>
                        <a:t>Intervention</a:t>
                      </a:r>
                      <a:r>
                        <a:rPr lang="en-IN"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404359">
                <a:tc>
                  <a:txBody>
                    <a:bodyPr/>
                    <a:lstStyle/>
                    <a:p>
                      <a:pPr marL="0" marR="0" algn="ctr">
                        <a:lnSpc>
                          <a:spcPct val="107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LMU-1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JLDcB1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Jakkala Madagu-</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41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Shallow (25-50 cm), sandy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loam,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very gently sloping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1-3 %) with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slight erosion</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Sole crop:</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Minor millets, Horsegram</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Grasses:</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i="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Styloxanthes hamata,</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Vegetable Crops: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Chilli, Field bean</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IN" sz="16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Application of tank silt to light textured soil and organic manures, sowing across the slope, use of short duration and drought resistant varieties, application of Nitrogen fertilizer in split dose.</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606539">
                <a:tc>
                  <a:txBody>
                    <a:bodyPr/>
                    <a:lstStyle/>
                    <a:p>
                      <a:pPr marL="0" marR="0" algn="ctr">
                        <a:lnSpc>
                          <a:spcPct val="107000"/>
                        </a:lnSpc>
                        <a:spcBef>
                          <a:spcPts val="0"/>
                        </a:spcBef>
                        <a:spcAft>
                          <a:spcPts val="0"/>
                        </a:spcAft>
                      </a:pPr>
                      <a:r>
                        <a:rPr lang="en-US" sz="16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LMU-2</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US" sz="1600" b="0" kern="1200" dirty="0" smtClean="0">
                          <a:solidFill>
                            <a:schemeClr val="tx1"/>
                          </a:solidFill>
                          <a:effectLst/>
                          <a:latin typeface="Times New Roman" pitchFamily="18" charset="0"/>
                          <a:ea typeface="+mn-ea"/>
                          <a:cs typeface="Times New Roman" pitchFamily="18" charset="0"/>
                        </a:rPr>
                        <a:t>KGHhC1</a:t>
                      </a:r>
                    </a:p>
                    <a:p>
                      <a:r>
                        <a:rPr lang="en-US" sz="1600" b="0" kern="1200" dirty="0" smtClean="0">
                          <a:solidFill>
                            <a:schemeClr val="tx1"/>
                          </a:solidFill>
                          <a:effectLst/>
                          <a:latin typeface="Times New Roman" pitchFamily="18" charset="0"/>
                          <a:ea typeface="+mn-ea"/>
                          <a:cs typeface="Times New Roman" pitchFamily="18" charset="0"/>
                        </a:rPr>
                        <a:t>TDHcB1</a:t>
                      </a:r>
                    </a:p>
                    <a:p>
                      <a:r>
                        <a:rPr lang="en-US" sz="1600" b="0" kern="1200" dirty="0" smtClean="0">
                          <a:solidFill>
                            <a:schemeClr val="tx1"/>
                          </a:solidFill>
                          <a:effectLst/>
                          <a:latin typeface="Times New Roman" pitchFamily="18" charset="0"/>
                          <a:ea typeface="+mn-ea"/>
                          <a:cs typeface="Times New Roman" pitchFamily="18" charset="0"/>
                        </a:rPr>
                        <a:t>TDHcC1</a:t>
                      </a:r>
                    </a:p>
                    <a:p>
                      <a:r>
                        <a:rPr lang="en-US" sz="1600" b="0" kern="1200" dirty="0" smtClean="0">
                          <a:solidFill>
                            <a:schemeClr val="tx1"/>
                          </a:solidFill>
                          <a:effectLst/>
                          <a:latin typeface="Times New Roman" pitchFamily="18" charset="0"/>
                          <a:ea typeface="+mn-ea"/>
                          <a:cs typeface="Times New Roman" pitchFamily="18" charset="0"/>
                        </a:rPr>
                        <a:t>TDHcC1g1</a:t>
                      </a:r>
                    </a:p>
                    <a:p>
                      <a:r>
                        <a:rPr lang="en-US" sz="1600" b="0" kern="1200" dirty="0" smtClean="0">
                          <a:solidFill>
                            <a:schemeClr val="tx1"/>
                          </a:solidFill>
                          <a:effectLst/>
                          <a:latin typeface="Times New Roman" pitchFamily="18" charset="0"/>
                          <a:ea typeface="+mn-ea"/>
                          <a:cs typeface="Times New Roman" pitchFamily="18" charset="0"/>
                        </a:rPr>
                        <a:t>TDHhB1</a:t>
                      </a:r>
                    </a:p>
                    <a:p>
                      <a:r>
                        <a:rPr lang="en-US" sz="1600" b="0" kern="1200" dirty="0" smtClean="0">
                          <a:solidFill>
                            <a:schemeClr val="tx1"/>
                          </a:solidFill>
                          <a:effectLst/>
                          <a:latin typeface="Times New Roman" pitchFamily="18" charset="0"/>
                          <a:ea typeface="+mn-ea"/>
                          <a:cs typeface="Times New Roman" pitchFamily="18" charset="0"/>
                        </a:rPr>
                        <a:t>TDHhC1</a:t>
                      </a:r>
                    </a:p>
                    <a:p>
                      <a:r>
                        <a:rPr lang="en-US" sz="1600" b="0" kern="1200" dirty="0" smtClean="0">
                          <a:solidFill>
                            <a:schemeClr val="tx1"/>
                          </a:solidFill>
                          <a:effectLst/>
                          <a:latin typeface="Times New Roman" pitchFamily="18" charset="0"/>
                          <a:ea typeface="+mn-ea"/>
                          <a:cs typeface="Times New Roman" pitchFamily="18" charset="0"/>
                        </a:rPr>
                        <a:t>TDHhC1g1</a:t>
                      </a:r>
                    </a:p>
                    <a:p>
                      <a:r>
                        <a:rPr lang="en-US" sz="1600" b="0" kern="1200" dirty="0" smtClean="0">
                          <a:solidFill>
                            <a:schemeClr val="tx1"/>
                          </a:solidFill>
                          <a:effectLst/>
                          <a:latin typeface="Times New Roman" pitchFamily="18" charset="0"/>
                          <a:ea typeface="+mn-ea"/>
                          <a:cs typeface="Times New Roman" pitchFamily="18" charset="0"/>
                        </a:rPr>
                        <a:t>TDHiB1</a:t>
                      </a:r>
                      <a:endParaRPr lang="en-US" sz="1100" b="0" dirty="0">
                        <a:solidFill>
                          <a:schemeClr val="tx1"/>
                        </a:solidFill>
                        <a:effectLst/>
                        <a:latin typeface="Times New Roman" pitchFamily="18" charset="0"/>
                        <a:ea typeface="Calibri" panose="020F0502020204030204" pitchFamily="34" charset="0"/>
                        <a:cs typeface="Times New Roman"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err="1"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Hiremuddanahalli</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- 22</a:t>
                      </a:r>
                    </a:p>
                    <a:p>
                      <a:pPr marL="0" marR="0" algn="ctr">
                        <a:lnSpc>
                          <a:spcPct val="107000"/>
                        </a:lnSpc>
                        <a:spcBef>
                          <a:spcPts val="0"/>
                        </a:spcBef>
                        <a:spcAft>
                          <a:spcPts val="0"/>
                        </a:spcAft>
                      </a:pPr>
                      <a:r>
                        <a:rPr lang="en-US" sz="1600" b="1"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Jakkala Madagu-</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35, 36, 38, 40, 41, 42, 49-53,</a:t>
                      </a:r>
                      <a:r>
                        <a:rPr lang="en-US" sz="160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56, 65, 68, 81, 86, 87, 89-94, 96, 97, 101-104, 109, 111</a:t>
                      </a:r>
                    </a:p>
                    <a:p>
                      <a:pPr marL="0" marR="0" algn="ctr">
                        <a:lnSpc>
                          <a:spcPct val="107000"/>
                        </a:lnSpc>
                        <a:spcBef>
                          <a:spcPts val="0"/>
                        </a:spcBef>
                        <a:spcAft>
                          <a:spcPts val="0"/>
                        </a:spcAft>
                      </a:pPr>
                      <a:r>
                        <a:rPr lang="en-US" sz="1600" b="1" baseline="0" dirty="0" err="1"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Kallukote</a:t>
                      </a:r>
                      <a:r>
                        <a:rPr lang="en-US" sz="1600" b="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- 1, 15, 17, 20</a:t>
                      </a:r>
                      <a:endParaRPr lang="en-US" sz="16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1221619" rtl="0" eaLnBrk="1" fontAlgn="auto" latinLnBrk="0" hangingPunct="1">
                        <a:lnSpc>
                          <a:spcPct val="100000"/>
                        </a:lnSpc>
                        <a:spcBef>
                          <a:spcPts val="0"/>
                        </a:spcBef>
                        <a:spcAft>
                          <a:spcPts val="0"/>
                        </a:spcAft>
                        <a:buClrTx/>
                        <a:buSzTx/>
                        <a:buFontTx/>
                        <a:buNone/>
                        <a:tabLst/>
                        <a:defRPr/>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Moderately shallow (50-75 cm),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sandy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loam </a:t>
                      </a:r>
                      <a:r>
                        <a:rPr lang="en-US" sz="160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to sandy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clay very gently sloping (1-3 %) to gently sloping (3-5 %) with slight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erosion and 15-35 per cent gravels in </a:t>
                      </a:r>
                      <a:r>
                        <a:rPr lang="en-US" sz="1600" b="0" kern="1200" dirty="0" smtClean="0">
                          <a:solidFill>
                            <a:schemeClr val="tx1"/>
                          </a:solidFill>
                          <a:effectLst/>
                          <a:latin typeface="Times New Roman" pitchFamily="18" charset="0"/>
                          <a:ea typeface="+mn-ea"/>
                          <a:cs typeface="Times New Roman" pitchFamily="18" charset="0"/>
                        </a:rPr>
                        <a:t>TDHcC1g1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and </a:t>
                      </a:r>
                      <a:r>
                        <a:rPr lang="en-US" sz="1600" b="0" kern="1200" dirty="0" smtClean="0">
                          <a:solidFill>
                            <a:schemeClr val="tx1"/>
                          </a:solidFill>
                          <a:effectLst/>
                          <a:latin typeface="Times New Roman" pitchFamily="18" charset="0"/>
                          <a:ea typeface="+mn-ea"/>
                          <a:cs typeface="Times New Roman" pitchFamily="18" charset="0"/>
                        </a:rPr>
                        <a:t>TDHhC1g1</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b="0" kern="1200" dirty="0" smtClean="0">
                        <a:solidFill>
                          <a:schemeClr val="tx1"/>
                        </a:solidFill>
                        <a:effectLst/>
                        <a:latin typeface="Times New Roman" pitchFamily="18" charset="0"/>
                        <a:ea typeface="+mn-ea"/>
                        <a:cs typeface="Times New Roman" pitchFamily="18" charset="0"/>
                      </a:endParaRPr>
                    </a:p>
                    <a:p>
                      <a:pPr marL="0" marR="0" algn="ctr">
                        <a:lnSpc>
                          <a:spcPct val="107000"/>
                        </a:lnSpc>
                        <a:spcBef>
                          <a:spcPts val="0"/>
                        </a:spcBef>
                        <a:spcAft>
                          <a:spcPts val="0"/>
                        </a:spcAft>
                      </a:pP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mapping unit</a:t>
                      </a:r>
                      <a:endParaRPr lang="en-US" sz="1600" dirty="0" smtClean="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Sole crop:</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Minor millets and Groundnut</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Intercropping:</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Cowpea (4:1),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Fieldbean</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(8:1)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Hebbevu</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Grasses:</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Styloxanthes</a:t>
                      </a:r>
                      <a:r>
                        <a:rPr lang="en-IN" sz="1600"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hamata</a:t>
                      </a:r>
                      <a:r>
                        <a:rPr lang="en-IN" sz="1600"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Styloxanthes</a:t>
                      </a:r>
                      <a:r>
                        <a:rPr lang="en-IN" sz="1600"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scabra</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Hybrid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napier</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Fodder Sorghum</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Fruit crops:</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Custard apple,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Amla</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Vegetables:</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Curry Leaf</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Vegetable Crops: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Chilli, Tomato, Field bean</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ctr" defTabSz="1221619" rtl="0" eaLnBrk="1" fontAlgn="auto" latinLnBrk="0" hangingPunct="1">
                        <a:lnSpc>
                          <a:spcPct val="107000"/>
                        </a:lnSpc>
                        <a:spcBef>
                          <a:spcPts val="0"/>
                        </a:spcBef>
                        <a:spcAft>
                          <a:spcPts val="0"/>
                        </a:spcAft>
                        <a:buClrTx/>
                        <a:buSzTx/>
                        <a:buFontTx/>
                        <a:buNone/>
                        <a:tabLst/>
                        <a:defRPr/>
                      </a:pPr>
                      <a:r>
                        <a:rPr lang="en-IN" sz="1600" kern="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Application of organic manures, </a:t>
                      </a:r>
                      <a:r>
                        <a:rPr lang="en-IN" sz="1600" dirty="0" smtClean="0">
                          <a:latin typeface="Times New Roman" pitchFamily="18" charset="0"/>
                          <a:cs typeface="Times New Roman" pitchFamily="18" charset="0"/>
                        </a:rPr>
                        <a:t>Land levelling without exposing the parent material and opening of dead furrow at 8-12 feet, </a:t>
                      </a:r>
                    </a:p>
                    <a:p>
                      <a:pPr marL="0" marR="0" algn="ctr">
                        <a:lnSpc>
                          <a:spcPct val="107000"/>
                        </a:lnSpc>
                        <a:spcBef>
                          <a:spcPts val="0"/>
                        </a:spcBef>
                        <a:spcAft>
                          <a:spcPts val="0"/>
                        </a:spcAft>
                      </a:pPr>
                      <a:r>
                        <a:rPr lang="en-IN" sz="1600" kern="12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use </a:t>
                      </a:r>
                      <a:r>
                        <a:rPr lang="en-IN" sz="1600" kern="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of short duration and drought resistant varieties, sowing across the slope, application of Nitrogen fertilizer in split dose. </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bl>
          </a:graphicData>
        </a:graphic>
      </p:graphicFrame>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9641160" y="9090025"/>
            <a:ext cx="2987040" cy="511175"/>
          </a:xfrm>
        </p:spPr>
        <p:txBody>
          <a:bodyPr anchor="b"/>
          <a:lstStyle/>
          <a:p>
            <a:pPr>
              <a:defRPr/>
            </a:pPr>
            <a:r>
              <a:rPr lang="en-IN" dirty="0"/>
              <a:t>33</a:t>
            </a:r>
          </a:p>
        </p:txBody>
      </p:sp>
      <p:graphicFrame>
        <p:nvGraphicFramePr>
          <p:cNvPr id="3" name="Table 2"/>
          <p:cNvGraphicFramePr>
            <a:graphicFrameLocks noGrp="1"/>
          </p:cNvGraphicFramePr>
          <p:nvPr>
            <p:extLst>
              <p:ext uri="{D42A27DB-BD31-4B8C-83A1-F6EECF244321}">
                <p14:modId xmlns:p14="http://schemas.microsoft.com/office/powerpoint/2010/main" val="2701962201"/>
              </p:ext>
            </p:extLst>
          </p:nvPr>
        </p:nvGraphicFramePr>
        <p:xfrm>
          <a:off x="208112" y="192088"/>
          <a:ext cx="12313368" cy="9434068"/>
        </p:xfrm>
        <a:graphic>
          <a:graphicData uri="http://schemas.openxmlformats.org/drawingml/2006/table">
            <a:tbl>
              <a:tblPr/>
              <a:tblGrid>
                <a:gridCol w="809359">
                  <a:extLst>
                    <a:ext uri="{9D8B030D-6E8A-4147-A177-3AD203B41FA5}">
                      <a16:colId xmlns:a16="http://schemas.microsoft.com/office/drawing/2014/main" xmlns="" val="20000"/>
                    </a:ext>
                  </a:extLst>
                </a:gridCol>
                <a:gridCol w="1177250">
                  <a:extLst>
                    <a:ext uri="{9D8B030D-6E8A-4147-A177-3AD203B41FA5}">
                      <a16:colId xmlns:a16="http://schemas.microsoft.com/office/drawing/2014/main" xmlns="" val="20001"/>
                    </a:ext>
                  </a:extLst>
                </a:gridCol>
                <a:gridCol w="1289987">
                  <a:extLst>
                    <a:ext uri="{9D8B030D-6E8A-4147-A177-3AD203B41FA5}">
                      <a16:colId xmlns:a16="http://schemas.microsoft.com/office/drawing/2014/main" xmlns="" val="20002"/>
                    </a:ext>
                  </a:extLst>
                </a:gridCol>
                <a:gridCol w="1801808">
                  <a:extLst>
                    <a:ext uri="{9D8B030D-6E8A-4147-A177-3AD203B41FA5}">
                      <a16:colId xmlns:a16="http://schemas.microsoft.com/office/drawing/2014/main" xmlns="" val="20003"/>
                    </a:ext>
                  </a:extLst>
                </a:gridCol>
                <a:gridCol w="1472430">
                  <a:extLst>
                    <a:ext uri="{9D8B030D-6E8A-4147-A177-3AD203B41FA5}">
                      <a16:colId xmlns:a16="http://schemas.microsoft.com/office/drawing/2014/main" xmlns="" val="20004"/>
                    </a:ext>
                  </a:extLst>
                </a:gridCol>
                <a:gridCol w="1316549">
                  <a:extLst>
                    <a:ext uri="{9D8B030D-6E8A-4147-A177-3AD203B41FA5}">
                      <a16:colId xmlns:a16="http://schemas.microsoft.com/office/drawing/2014/main" xmlns="" val="20005"/>
                    </a:ext>
                  </a:extLst>
                </a:gridCol>
                <a:gridCol w="1411349">
                  <a:extLst>
                    <a:ext uri="{9D8B030D-6E8A-4147-A177-3AD203B41FA5}">
                      <a16:colId xmlns:a16="http://schemas.microsoft.com/office/drawing/2014/main" xmlns="" val="20006"/>
                    </a:ext>
                  </a:extLst>
                </a:gridCol>
                <a:gridCol w="1742546">
                  <a:extLst>
                    <a:ext uri="{9D8B030D-6E8A-4147-A177-3AD203B41FA5}">
                      <a16:colId xmlns:a16="http://schemas.microsoft.com/office/drawing/2014/main" xmlns="" val="20007"/>
                    </a:ext>
                  </a:extLst>
                </a:gridCol>
                <a:gridCol w="1292090">
                  <a:extLst>
                    <a:ext uri="{9D8B030D-6E8A-4147-A177-3AD203B41FA5}">
                      <a16:colId xmlns:a16="http://schemas.microsoft.com/office/drawing/2014/main" xmlns="" val="20008"/>
                    </a:ext>
                  </a:extLst>
                </a:gridCol>
              </a:tblGrid>
              <a:tr h="825712">
                <a:tc>
                  <a:txBody>
                    <a:bodyPr/>
                    <a:lstStyle/>
                    <a:p>
                      <a:pPr algn="ctr">
                        <a:lnSpc>
                          <a:spcPct val="115000"/>
                        </a:lnSpc>
                        <a:spcAft>
                          <a:spcPts val="0"/>
                        </a:spcAft>
                      </a:pPr>
                      <a:r>
                        <a:rPr lang="en-US" sz="1600" b="1" kern="1200" dirty="0">
                          <a:latin typeface="Times New Roman" pitchFamily="18" charset="0"/>
                          <a:ea typeface="Times New Roman"/>
                          <a:cs typeface="Times New Roman" pitchFamily="18" charset="0"/>
                        </a:rPr>
                        <a:t>LMU</a:t>
                      </a:r>
                      <a:r>
                        <a:rPr lang="en-US"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p>
                      <a:pPr algn="ctr">
                        <a:lnSpc>
                          <a:spcPct val="115000"/>
                        </a:lnSpc>
                        <a:spcAft>
                          <a:spcPts val="0"/>
                        </a:spcAft>
                      </a:pPr>
                      <a:r>
                        <a:rPr lang="en-US" sz="1600" b="1" kern="1200" dirty="0">
                          <a:latin typeface="Times New Roman" pitchFamily="18" charset="0"/>
                          <a:ea typeface="Times New Roman"/>
                          <a:cs typeface="Times New Roman" pitchFamily="18" charset="0"/>
                        </a:rPr>
                        <a:t>No.</a:t>
                      </a:r>
                      <a:r>
                        <a:rPr lang="en-US"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Mapping unit</a:t>
                      </a:r>
                      <a:r>
                        <a:rPr lang="en-IN"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Survey numbers</a:t>
                      </a:r>
                      <a:r>
                        <a:rPr lang="en-IN"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Characters</a:t>
                      </a:r>
                      <a:r>
                        <a:rPr lang="en-IN"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Field crops</a:t>
                      </a:r>
                      <a:r>
                        <a:rPr lang="en-IN"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Forestry crop/Grasses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Horticulture crops (Rainfed condition)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Horticulture crops </a:t>
                      </a:r>
                      <a:endParaRPr lang="en-IN" sz="1600" dirty="0">
                        <a:latin typeface="Times New Roman" pitchFamily="18" charset="0"/>
                        <a:ea typeface="Calibri"/>
                        <a:cs typeface="Times New Roman" pitchFamily="18" charset="0"/>
                      </a:endParaRPr>
                    </a:p>
                    <a:p>
                      <a:pPr algn="ctr">
                        <a:lnSpc>
                          <a:spcPct val="115000"/>
                        </a:lnSpc>
                        <a:spcAft>
                          <a:spcPts val="0"/>
                        </a:spcAft>
                      </a:pPr>
                      <a:r>
                        <a:rPr lang="en-IN" sz="1600" b="1" kern="1200" dirty="0">
                          <a:latin typeface="Times New Roman" pitchFamily="18" charset="0"/>
                          <a:ea typeface="Times New Roman"/>
                          <a:cs typeface="Times New Roman" pitchFamily="18" charset="0"/>
                        </a:rPr>
                        <a:t>with suitable intervention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600" b="1" kern="1200" dirty="0">
                          <a:latin typeface="Times New Roman" pitchFamily="18" charset="0"/>
                          <a:ea typeface="Times New Roman"/>
                          <a:cs typeface="Times New Roman" pitchFamily="18" charset="0"/>
                        </a:rPr>
                        <a:t>Suitable</a:t>
                      </a:r>
                      <a:endParaRPr lang="en-IN" sz="1600" dirty="0">
                        <a:latin typeface="Times New Roman" pitchFamily="18" charset="0"/>
                        <a:ea typeface="Calibri"/>
                        <a:cs typeface="Times New Roman" pitchFamily="18" charset="0"/>
                      </a:endParaRPr>
                    </a:p>
                    <a:p>
                      <a:pPr algn="ctr">
                        <a:lnSpc>
                          <a:spcPct val="115000"/>
                        </a:lnSpc>
                        <a:spcAft>
                          <a:spcPts val="0"/>
                        </a:spcAft>
                      </a:pPr>
                      <a:r>
                        <a:rPr lang="en-IN" sz="1600" b="1" kern="1200" dirty="0">
                          <a:latin typeface="Times New Roman" pitchFamily="18" charset="0"/>
                          <a:ea typeface="Times New Roman"/>
                          <a:cs typeface="Times New Roman" pitchFamily="18" charset="0"/>
                        </a:rPr>
                        <a:t>Intervention</a:t>
                      </a:r>
                      <a:r>
                        <a:rPr lang="en-IN" sz="1600" kern="1200" dirty="0">
                          <a:latin typeface="Times New Roman" pitchFamily="18" charset="0"/>
                          <a:ea typeface="Times New Roman"/>
                          <a:cs typeface="Times New Roman" pitchFamily="18" charset="0"/>
                        </a:rPr>
                        <a:t> </a:t>
                      </a:r>
                      <a:endParaRPr lang="en-IN" sz="16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3578398">
                <a:tc>
                  <a:txBody>
                    <a:bodyPr/>
                    <a:lstStyle/>
                    <a:p>
                      <a:pPr marL="0" marR="0" algn="ctr">
                        <a:lnSpc>
                          <a:spcPct val="107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LMU-3</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US" sz="1600" b="0" kern="1200" dirty="0" smtClean="0">
                          <a:solidFill>
                            <a:schemeClr val="tx1"/>
                          </a:solidFill>
                          <a:effectLst/>
                          <a:latin typeface="Times New Roman" pitchFamily="18" charset="0"/>
                          <a:ea typeface="+mn-ea"/>
                          <a:cs typeface="Times New Roman" pitchFamily="18" charset="0"/>
                        </a:rPr>
                        <a:t>BSRhC1</a:t>
                      </a:r>
                    </a:p>
                    <a:p>
                      <a:r>
                        <a:rPr lang="en-US" sz="1600" b="0" kern="1200" dirty="0" smtClean="0">
                          <a:solidFill>
                            <a:schemeClr val="tx1"/>
                          </a:solidFill>
                          <a:effectLst/>
                          <a:latin typeface="Times New Roman" pitchFamily="18" charset="0"/>
                          <a:ea typeface="+mn-ea"/>
                          <a:cs typeface="Times New Roman" pitchFamily="18" charset="0"/>
                        </a:rPr>
                        <a:t>BSRhC1g1</a:t>
                      </a:r>
                    </a:p>
                    <a:p>
                      <a:r>
                        <a:rPr lang="en-US" sz="1600" b="0" kern="1200" dirty="0" smtClean="0">
                          <a:solidFill>
                            <a:schemeClr val="tx1"/>
                          </a:solidFill>
                          <a:effectLst/>
                          <a:latin typeface="Times New Roman" pitchFamily="18" charset="0"/>
                          <a:ea typeface="+mn-ea"/>
                          <a:cs typeface="Times New Roman" pitchFamily="18" charset="0"/>
                        </a:rPr>
                        <a:t>CKMcB1 GHTcB1</a:t>
                      </a:r>
                    </a:p>
                    <a:p>
                      <a:r>
                        <a:rPr lang="en-US" sz="1600" b="0" kern="1200" dirty="0" smtClean="0">
                          <a:solidFill>
                            <a:schemeClr val="tx1"/>
                          </a:solidFill>
                          <a:effectLst/>
                          <a:latin typeface="Times New Roman" pitchFamily="18" charset="0"/>
                          <a:ea typeface="+mn-ea"/>
                          <a:cs typeface="Times New Roman" pitchFamily="18" charset="0"/>
                        </a:rPr>
                        <a:t>GHTcC1</a:t>
                      </a:r>
                      <a:endParaRPr lang="en-US" sz="1600" b="0" kern="1200" dirty="0">
                        <a:solidFill>
                          <a:schemeClr val="tx1"/>
                        </a:solidFill>
                        <a:effectLst/>
                        <a:latin typeface="Times New Roman" pitchFamily="18" charset="0"/>
                        <a:ea typeface="+mn-ea"/>
                        <a:cs typeface="Times New Roman"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ctr" defTabSz="1221619" rtl="0" eaLnBrk="1" fontAlgn="auto" latinLnBrk="0" hangingPunct="1">
                        <a:lnSpc>
                          <a:spcPct val="107000"/>
                        </a:lnSpc>
                        <a:spcBef>
                          <a:spcPts val="0"/>
                        </a:spcBef>
                        <a:spcAft>
                          <a:spcPts val="0"/>
                        </a:spcAft>
                        <a:buClrTx/>
                        <a:buSzTx/>
                        <a:buFontTx/>
                        <a:buNone/>
                        <a:tabLst/>
                        <a:defRPr/>
                      </a:pPr>
                      <a:r>
                        <a:rPr lang="en-US" sz="1600" b="1"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Guyalahalli-</a:t>
                      </a:r>
                      <a:r>
                        <a:rPr lang="en-US" sz="1600" b="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98</a:t>
                      </a:r>
                    </a:p>
                    <a:p>
                      <a:pPr marL="0" marR="0" indent="0" algn="ctr" defTabSz="1221619" rtl="0" eaLnBrk="1" fontAlgn="auto" latinLnBrk="0" hangingPunct="1">
                        <a:lnSpc>
                          <a:spcPct val="107000"/>
                        </a:lnSpc>
                        <a:spcBef>
                          <a:spcPts val="0"/>
                        </a:spcBef>
                        <a:spcAft>
                          <a:spcPts val="0"/>
                        </a:spcAft>
                        <a:buClrTx/>
                        <a:buSzTx/>
                        <a:buFontTx/>
                        <a:buNone/>
                        <a:tabLst/>
                        <a:defRPr/>
                      </a:pPr>
                      <a:r>
                        <a:rPr lang="en-US" sz="1600" b="1"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Jakkala Madagu-</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40, 41, 45-47, 49, 51-65, 70-72, 77-79, 89</a:t>
                      </a:r>
                      <a:endParaRPr lang="en-US" sz="1600" b="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b="1" baseline="0" dirty="0" err="1"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Kallukote</a:t>
                      </a:r>
                      <a:r>
                        <a:rPr lang="en-US" sz="1600" b="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- 1, 18, 19, 21-23, 26-28, 31, 40</a:t>
                      </a:r>
                    </a:p>
                    <a:p>
                      <a:pPr marL="0" marR="0" algn="ctr">
                        <a:lnSpc>
                          <a:spcPct val="107000"/>
                        </a:lnSpc>
                        <a:spcBef>
                          <a:spcPts val="0"/>
                        </a:spcBef>
                        <a:spcAft>
                          <a:spcPts val="0"/>
                        </a:spcAft>
                      </a:pPr>
                      <a:r>
                        <a:rPr lang="en-US" sz="1600" b="1"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Mukadigatta</a:t>
                      </a:r>
                      <a:r>
                        <a:rPr lang="en-US" sz="1600" b="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-37</a:t>
                      </a:r>
                      <a:endParaRPr lang="en-US" sz="16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Moderately deep (75-100 cm),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sandy loam</a:t>
                      </a:r>
                      <a:r>
                        <a:rPr lang="en-US" sz="160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and sandy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clay loam, very gently sloping (1-3 %) to gently sloping (3-5 %) with slight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erosion and 15-35 per cent gravels in </a:t>
                      </a:r>
                      <a:r>
                        <a:rPr lang="en-US" sz="1600" b="0" kern="1200" dirty="0" smtClean="0">
                          <a:solidFill>
                            <a:schemeClr val="tx1"/>
                          </a:solidFill>
                          <a:effectLst/>
                          <a:latin typeface="Times New Roman" pitchFamily="18" charset="0"/>
                          <a:ea typeface="+mn-ea"/>
                          <a:cs typeface="Times New Roman" pitchFamily="18" charset="0"/>
                        </a:rPr>
                        <a:t>BSRhC1g1</a:t>
                      </a:r>
                    </a:p>
                    <a:p>
                      <a:pPr marL="0" marR="0" algn="ctr">
                        <a:lnSpc>
                          <a:spcPct val="107000"/>
                        </a:lnSpc>
                        <a:spcBef>
                          <a:spcPts val="0"/>
                        </a:spcBef>
                        <a:spcAft>
                          <a:spcPts val="0"/>
                        </a:spcAft>
                      </a:pP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mapping unit</a:t>
                      </a:r>
                      <a:endParaRPr lang="en-US" sz="1600" dirty="0" smtClean="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Sole crop:</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Maize, Minor millets, Red gram and Groundnut</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Intercropping:</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Cowpea (4:1),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Fieldbean</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(8:1)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Ragi+Redgram (4:1)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IN" sz="16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Hebbevu</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Grasses:</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i="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Styloxanthes hamata, Styloxanthes scabra</a:t>
                      </a:r>
                      <a:r>
                        <a:rPr lang="en-IN" sz="16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Hybrid napier, Fodder Sorghum</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IN" sz="1600" b="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Fruit crops:</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Custard apple, Amla, </a:t>
                      </a:r>
                      <a:r>
                        <a:rPr lang="en-US" sz="16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Sapota, Guava, Lime</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Vegetables:</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Curry Leaf, Drumstick</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b="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Fruit/Plantation crops: </a:t>
                      </a:r>
                      <a:r>
                        <a:rPr lang="en-US" sz="1600" b="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Arecanut</a:t>
                      </a: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Coconut,</a:t>
                      </a: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Jackfruit</a:t>
                      </a: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and Cashew </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Vegetable Crops: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Chilli, Tomato, Field bean</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ctr" defTabSz="1221619" rtl="0" eaLnBrk="1" fontAlgn="auto" latinLnBrk="0" hangingPunct="1">
                        <a:lnSpc>
                          <a:spcPct val="107000"/>
                        </a:lnSpc>
                        <a:spcBef>
                          <a:spcPts val="0"/>
                        </a:spcBef>
                        <a:spcAft>
                          <a:spcPts val="0"/>
                        </a:spcAft>
                        <a:buClrTx/>
                        <a:buSzTx/>
                        <a:buFontTx/>
                        <a:buNone/>
                        <a:tabLst/>
                        <a:defRPr/>
                      </a:pPr>
                      <a:r>
                        <a:rPr lang="en-IN" sz="1600" kern="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Application of organic manures, </a:t>
                      </a:r>
                      <a:r>
                        <a:rPr lang="en-IN" sz="1600" kern="1200" dirty="0" smtClean="0">
                          <a:solidFill>
                            <a:schemeClr val="tx1"/>
                          </a:solidFill>
                          <a:effectLst/>
                          <a:latin typeface="Times New Roman" pitchFamily="18" charset="0"/>
                          <a:ea typeface="+mn-ea"/>
                          <a:cs typeface="Times New Roman" pitchFamily="18" charset="0"/>
                        </a:rPr>
                        <a:t>l</a:t>
                      </a:r>
                      <a:r>
                        <a:rPr lang="en-IN" sz="1600" dirty="0" smtClean="0">
                          <a:latin typeface="Times New Roman" pitchFamily="18" charset="0"/>
                          <a:cs typeface="Times New Roman" pitchFamily="18" charset="0"/>
                        </a:rPr>
                        <a:t>and levelling and opening of dead furrow at 8-12 feet,</a:t>
                      </a:r>
                    </a:p>
                    <a:p>
                      <a:pPr marL="0" marR="0" algn="ctr">
                        <a:lnSpc>
                          <a:spcPct val="107000"/>
                        </a:lnSpc>
                        <a:spcBef>
                          <a:spcPts val="0"/>
                        </a:spcBef>
                        <a:spcAft>
                          <a:spcPts val="0"/>
                        </a:spcAft>
                      </a:pPr>
                      <a:r>
                        <a:rPr lang="en-IN" sz="1600" kern="12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sowing </a:t>
                      </a:r>
                      <a:r>
                        <a:rPr lang="en-IN" sz="1600" kern="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across the slope in ridge and furrow, application of Nitrogen fertilizer in split dose.</a:t>
                      </a:r>
                      <a:endParaRPr lang="en-US" sz="1600" dirty="0">
                        <a:solidFill>
                          <a:schemeClr val="tx1"/>
                        </a:solidFill>
                        <a:effectLst/>
                        <a:latin typeface="Times New Roman" pitchFamily="18" charset="0"/>
                        <a:ea typeface="Calibri" panose="020F0502020204030204" pitchFamily="34" charset="0"/>
                        <a:cs typeface="Times New Roman"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4659371">
                <a:tc>
                  <a:txBody>
                    <a:bodyPr/>
                    <a:lstStyle/>
                    <a:p>
                      <a:pPr marL="0" marR="0" algn="ctr">
                        <a:lnSpc>
                          <a:spcPct val="107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LMU-4</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6000"/>
                        </a:lnSpc>
                        <a:spcBef>
                          <a:spcPts val="0"/>
                        </a:spcBef>
                        <a:spcAft>
                          <a:spcPts val="0"/>
                        </a:spcAft>
                      </a:pPr>
                      <a:r>
                        <a:rPr lang="en-US" sz="1600" b="0" kern="1200" dirty="0">
                          <a:solidFill>
                            <a:schemeClr val="tx1"/>
                          </a:solidFill>
                          <a:effectLst/>
                          <a:latin typeface="Times New Roman" pitchFamily="18" charset="0"/>
                          <a:ea typeface="Calibri"/>
                          <a:cs typeface="Times New Roman" pitchFamily="18" charset="0"/>
                        </a:rPr>
                        <a:t>AGHcB1</a:t>
                      </a:r>
                      <a:endParaRPr lang="en-US" sz="1600" b="0" dirty="0">
                        <a:solidFill>
                          <a:schemeClr val="tx1"/>
                        </a:solidFill>
                        <a:effectLst/>
                        <a:latin typeface="Times New Roman" pitchFamily="18" charset="0"/>
                        <a:ea typeface="Calibri"/>
                        <a:cs typeface="Times New Roman" pitchFamily="18" charset="0"/>
                      </a:endParaRPr>
                    </a:p>
                    <a:p>
                      <a:pPr marL="0" marR="0" algn="ctr">
                        <a:lnSpc>
                          <a:spcPct val="106000"/>
                        </a:lnSpc>
                        <a:spcBef>
                          <a:spcPts val="0"/>
                        </a:spcBef>
                        <a:spcAft>
                          <a:spcPts val="0"/>
                        </a:spcAft>
                      </a:pPr>
                      <a:r>
                        <a:rPr lang="en-US" sz="1600" b="0" kern="1200" dirty="0">
                          <a:solidFill>
                            <a:schemeClr val="tx1"/>
                          </a:solidFill>
                          <a:effectLst/>
                          <a:latin typeface="Times New Roman" pitchFamily="18" charset="0"/>
                          <a:ea typeface="Calibri"/>
                          <a:cs typeface="Times New Roman" pitchFamily="18" charset="0"/>
                        </a:rPr>
                        <a:t>AGHhB1g1</a:t>
                      </a:r>
                      <a:endParaRPr lang="en-US" sz="1600" b="0" dirty="0">
                        <a:solidFill>
                          <a:schemeClr val="tx1"/>
                        </a:solidFill>
                        <a:effectLst/>
                        <a:latin typeface="Times New Roman" pitchFamily="18" charset="0"/>
                        <a:ea typeface="Calibri"/>
                        <a:cs typeface="Times New Roman" pitchFamily="18" charset="0"/>
                      </a:endParaRPr>
                    </a:p>
                    <a:p>
                      <a:pPr marL="0" marR="0" algn="ctr">
                        <a:lnSpc>
                          <a:spcPct val="106000"/>
                        </a:lnSpc>
                        <a:spcBef>
                          <a:spcPts val="0"/>
                        </a:spcBef>
                        <a:spcAft>
                          <a:spcPts val="0"/>
                        </a:spcAft>
                      </a:pPr>
                      <a:r>
                        <a:rPr lang="en-US" sz="1600" b="0" kern="1200" dirty="0">
                          <a:solidFill>
                            <a:schemeClr val="tx1"/>
                          </a:solidFill>
                          <a:effectLst/>
                          <a:latin typeface="Times New Roman" pitchFamily="18" charset="0"/>
                          <a:ea typeface="Calibri"/>
                          <a:cs typeface="Times New Roman" pitchFamily="18" charset="0"/>
                        </a:rPr>
                        <a:t>JDGiB1</a:t>
                      </a:r>
                      <a:endParaRPr lang="en-US" sz="1600" b="0" dirty="0">
                        <a:solidFill>
                          <a:schemeClr val="tx1"/>
                        </a:solidFill>
                        <a:effectLst/>
                        <a:latin typeface="Times New Roman" pitchFamily="18" charset="0"/>
                        <a:ea typeface="Calibri"/>
                        <a:cs typeface="Times New Roman" pitchFamily="18" charset="0"/>
                      </a:endParaRPr>
                    </a:p>
                    <a:p>
                      <a:pPr marL="0" marR="0" algn="ctr">
                        <a:lnSpc>
                          <a:spcPct val="106000"/>
                        </a:lnSpc>
                        <a:spcBef>
                          <a:spcPts val="0"/>
                        </a:spcBef>
                        <a:spcAft>
                          <a:spcPts val="0"/>
                        </a:spcAft>
                      </a:pPr>
                      <a:r>
                        <a:rPr lang="en-US" sz="1600" b="0" kern="1200" dirty="0">
                          <a:solidFill>
                            <a:schemeClr val="tx1"/>
                          </a:solidFill>
                          <a:effectLst/>
                          <a:latin typeface="Times New Roman" pitchFamily="18" charset="0"/>
                          <a:ea typeface="Calibri"/>
                          <a:cs typeface="Times New Roman" pitchFamily="18" charset="0"/>
                        </a:rPr>
                        <a:t>KMHiB1</a:t>
                      </a:r>
                      <a:endParaRPr lang="en-US" sz="1600" b="0" dirty="0">
                        <a:solidFill>
                          <a:schemeClr val="tx1"/>
                        </a:solidFill>
                        <a:effectLst/>
                        <a:latin typeface="Times New Roman" pitchFamily="18" charset="0"/>
                        <a:ea typeface="Calibri"/>
                        <a:cs typeface="Times New Roman" pitchFamily="18" charset="0"/>
                      </a:endParaRPr>
                    </a:p>
                    <a:p>
                      <a:pPr marL="0" marR="0" algn="ctr">
                        <a:lnSpc>
                          <a:spcPct val="106000"/>
                        </a:lnSpc>
                        <a:spcBef>
                          <a:spcPts val="0"/>
                        </a:spcBef>
                        <a:spcAft>
                          <a:spcPts val="0"/>
                        </a:spcAft>
                      </a:pPr>
                      <a:r>
                        <a:rPr lang="en-US" sz="1600" b="0" kern="1200" dirty="0">
                          <a:solidFill>
                            <a:schemeClr val="tx1"/>
                          </a:solidFill>
                          <a:effectLst/>
                          <a:latin typeface="Times New Roman" pitchFamily="18" charset="0"/>
                          <a:ea typeface="Calibri"/>
                          <a:cs typeface="Times New Roman" pitchFamily="18" charset="0"/>
                        </a:rPr>
                        <a:t>SNHiB1</a:t>
                      </a:r>
                      <a:endParaRPr lang="en-US" sz="1600" b="0" dirty="0">
                        <a:solidFill>
                          <a:schemeClr val="tx1"/>
                        </a:solidFill>
                        <a:effectLst/>
                        <a:latin typeface="Times New Roman" pitchFamily="18" charset="0"/>
                        <a:ea typeface="Calibri"/>
                        <a:cs typeface="Times New Roman" pitchFamily="18" charset="0"/>
                      </a:endParaRPr>
                    </a:p>
                  </a:txBody>
                  <a:tcPr marL="68580" marR="6858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ctr" defTabSz="1221619" rtl="0" eaLnBrk="1" fontAlgn="auto" latinLnBrk="0" hangingPunct="1">
                        <a:lnSpc>
                          <a:spcPct val="107000"/>
                        </a:lnSpc>
                        <a:spcBef>
                          <a:spcPts val="0"/>
                        </a:spcBef>
                        <a:spcAft>
                          <a:spcPts val="0"/>
                        </a:spcAft>
                        <a:buClrTx/>
                        <a:buSzTx/>
                        <a:buFontTx/>
                        <a:buNone/>
                        <a:tabLst/>
                        <a:defRPr/>
                      </a:pPr>
                      <a:r>
                        <a:rPr lang="en-US" sz="1600" b="1"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Jakkala Madagu-</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1, 7-15, 23, 36, 38-40, 70-75, 77-87, 100-104, 106</a:t>
                      </a:r>
                      <a:endParaRPr lang="en-US" sz="160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b="1" baseline="0" dirty="0" err="1"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Kallukote</a:t>
                      </a:r>
                      <a:r>
                        <a:rPr lang="en-US" sz="1600" b="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- 1, 3, 5-12, 14-18</a:t>
                      </a:r>
                      <a:endParaRPr lang="en-US" sz="16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6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Deep (100-150 cm),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sandy loam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to sandy clay, very gently sloping (1-3 %)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with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slight erosion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and 15-35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per cent gravels in </a:t>
                      </a:r>
                      <a:r>
                        <a:rPr lang="en-US" sz="1600" b="0" kern="1200" dirty="0" smtClean="0">
                          <a:solidFill>
                            <a:schemeClr val="tx1"/>
                          </a:solidFill>
                          <a:effectLst/>
                          <a:latin typeface="Times New Roman" pitchFamily="18" charset="0"/>
                          <a:ea typeface="Calibri"/>
                          <a:cs typeface="Times New Roman" pitchFamily="18" charset="0"/>
                        </a:rPr>
                        <a:t>AGHhB1g1</a:t>
                      </a:r>
                      <a:endParaRPr lang="en-US" sz="1600" b="0" dirty="0" smtClean="0">
                        <a:solidFill>
                          <a:schemeClr val="tx1"/>
                        </a:solidFill>
                        <a:effectLst/>
                        <a:latin typeface="Times New Roman" pitchFamily="18" charset="0"/>
                        <a:ea typeface="Calibri"/>
                        <a:cs typeface="Times New Roman" pitchFamily="18" charset="0"/>
                      </a:endParaRPr>
                    </a:p>
                    <a:p>
                      <a:pPr marL="0" marR="0" algn="ctr">
                        <a:lnSpc>
                          <a:spcPct val="107000"/>
                        </a:lnSpc>
                        <a:spcBef>
                          <a:spcPts val="0"/>
                        </a:spcBef>
                        <a:spcAft>
                          <a:spcPts val="0"/>
                        </a:spcAft>
                      </a:pP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mapping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unit</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Sole crop:</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600" dirty="0" err="1"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Maize,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*Minor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millets, Red gram and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*Groundnut</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Intercropping:</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Cowpea (4:1),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Fieldbean</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(8:1)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Ragi+Redgram (4:1)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Groundnut+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Redgram</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(6:1)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Hebbevu</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Grasses</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Styloxanthes</a:t>
                      </a:r>
                      <a:r>
                        <a:rPr lang="en-IN" sz="1600"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hamata</a:t>
                      </a:r>
                      <a:r>
                        <a:rPr lang="en-IN" sz="1600"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Styloxanthes</a:t>
                      </a:r>
                      <a:r>
                        <a:rPr lang="en-IN" sz="1600"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scabra</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Hybrid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napier</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Fodder Sorghum</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Fruit crops:</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Custard apple,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Amla</a:t>
                      </a:r>
                      <a:r>
                        <a:rPr lang="en-IN"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600" dirty="0" err="1"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Sapota</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*Guava</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Lime </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Vegetables:</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Drumstick,</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Curry Leaf,</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Fruit/Plantation crops: </a:t>
                      </a:r>
                      <a:r>
                        <a:rPr lang="en-US" sz="1600" b="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Arecanut, </a:t>
                      </a:r>
                      <a:r>
                        <a:rPr lang="en-US" sz="1600" b="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Coconut</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Mango</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Cashew,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600" b="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Jackfruit</a:t>
                      </a:r>
                      <a:r>
                        <a:rPr lang="en-US" sz="1600" b="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Jamun</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and </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Pomegranate</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Vegetable Crops: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Chilli,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*Tomato</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Field bean,</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Cabbage</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ctr" defTabSz="1221619" rtl="0" eaLnBrk="1" fontAlgn="auto" latinLnBrk="0" hangingPunct="1">
                        <a:lnSpc>
                          <a:spcPct val="107000"/>
                        </a:lnSpc>
                        <a:spcBef>
                          <a:spcPts val="0"/>
                        </a:spcBef>
                        <a:spcAft>
                          <a:spcPts val="0"/>
                        </a:spcAft>
                        <a:buClrTx/>
                        <a:buSzTx/>
                        <a:buFontTx/>
                        <a:buNone/>
                        <a:tabLst/>
                        <a:defRPr/>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Flowers: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Rose,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tuberose, Chrysanthemum and Marigold (Cashew crop is</a:t>
                      </a:r>
                      <a:r>
                        <a:rPr lang="en-US" sz="160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not suitable for </a:t>
                      </a:r>
                      <a:r>
                        <a:rPr lang="en-US" sz="1600" b="0" kern="1200" dirty="0" smtClean="0">
                          <a:solidFill>
                            <a:schemeClr val="tx1"/>
                          </a:solidFill>
                          <a:effectLst/>
                          <a:latin typeface="Times New Roman" pitchFamily="18" charset="0"/>
                          <a:ea typeface="Calibri"/>
                          <a:cs typeface="Times New Roman" pitchFamily="18" charset="0"/>
                        </a:rPr>
                        <a:t>SNHiB1</a:t>
                      </a:r>
                      <a:endParaRPr lang="en-US" sz="1600" b="0" dirty="0" smtClean="0">
                        <a:solidFill>
                          <a:schemeClr val="tx1"/>
                        </a:solidFill>
                        <a:effectLst/>
                        <a:latin typeface="Times New Roman" pitchFamily="18" charset="0"/>
                        <a:ea typeface="Calibri"/>
                        <a:cs typeface="Times New Roman" pitchFamily="18" charset="0"/>
                      </a:endParaRPr>
                    </a:p>
                    <a:p>
                      <a:pPr marL="0" marR="0" algn="ctr">
                        <a:lnSpc>
                          <a:spcPct val="107000"/>
                        </a:lnSpc>
                        <a:spcBef>
                          <a:spcPts val="0"/>
                        </a:spcBef>
                        <a:spcAft>
                          <a:spcPts val="0"/>
                        </a:spcAft>
                      </a:pPr>
                      <a:r>
                        <a:rPr lang="en-US" sz="1600" dirty="0" smtClean="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Mapping unit)</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ctr" defTabSz="1221619" rtl="0" eaLnBrk="1" fontAlgn="auto" latinLnBrk="0" hangingPunct="1">
                        <a:lnSpc>
                          <a:spcPct val="107000"/>
                        </a:lnSpc>
                        <a:spcBef>
                          <a:spcPts val="0"/>
                        </a:spcBef>
                        <a:spcAft>
                          <a:spcPts val="0"/>
                        </a:spcAft>
                        <a:buClrTx/>
                        <a:buSzTx/>
                        <a:buFontTx/>
                        <a:buNone/>
                        <a:tabLst/>
                        <a:defRPr/>
                      </a:pPr>
                      <a:r>
                        <a:rPr lang="en-IN" sz="1600" kern="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Application of organic manures, </a:t>
                      </a:r>
                      <a:r>
                        <a:rPr lang="en-IN" sz="1600" kern="12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sowing </a:t>
                      </a:r>
                      <a:r>
                        <a:rPr lang="en-IN" sz="1600" kern="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across the slope in ridges and furrow, application of Nitrogen fertilizer in split dose.</a:t>
                      </a:r>
                      <a:endParaRPr lang="en-US" sz="1600" dirty="0">
                        <a:solidFill>
                          <a:schemeClr val="tx1"/>
                        </a:solidFill>
                        <a:effectLst/>
                        <a:latin typeface="Times New Roman" pitchFamily="18" charset="0"/>
                        <a:ea typeface="Calibri" panose="020F0502020204030204" pitchFamily="34" charset="0"/>
                        <a:cs typeface="Times New Roman"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bl>
          </a:graphicData>
        </a:graphic>
      </p:graphicFrame>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a:defRPr/>
            </a:pPr>
            <a:r>
              <a:rPr lang="en-IN" dirty="0"/>
              <a:t>34</a:t>
            </a:r>
          </a:p>
        </p:txBody>
      </p:sp>
      <p:graphicFrame>
        <p:nvGraphicFramePr>
          <p:cNvPr id="3" name="Table 2"/>
          <p:cNvGraphicFramePr>
            <a:graphicFrameLocks noGrp="1"/>
          </p:cNvGraphicFramePr>
          <p:nvPr>
            <p:extLst>
              <p:ext uri="{D42A27DB-BD31-4B8C-83A1-F6EECF244321}">
                <p14:modId xmlns:p14="http://schemas.microsoft.com/office/powerpoint/2010/main" val="3634835179"/>
              </p:ext>
            </p:extLst>
          </p:nvPr>
        </p:nvGraphicFramePr>
        <p:xfrm>
          <a:off x="471446" y="1037082"/>
          <a:ext cx="11858708" cy="4910836"/>
        </p:xfrm>
        <a:graphic>
          <a:graphicData uri="http://schemas.openxmlformats.org/drawingml/2006/table">
            <a:tbl>
              <a:tblPr/>
              <a:tblGrid>
                <a:gridCol w="816786">
                  <a:extLst>
                    <a:ext uri="{9D8B030D-6E8A-4147-A177-3AD203B41FA5}">
                      <a16:colId xmlns:a16="http://schemas.microsoft.com/office/drawing/2014/main" xmlns="" val="20000"/>
                    </a:ext>
                  </a:extLst>
                </a:gridCol>
                <a:gridCol w="954902">
                  <a:extLst>
                    <a:ext uri="{9D8B030D-6E8A-4147-A177-3AD203B41FA5}">
                      <a16:colId xmlns:a16="http://schemas.microsoft.com/office/drawing/2014/main" xmlns="" val="20001"/>
                    </a:ext>
                  </a:extLst>
                </a:gridCol>
                <a:gridCol w="1638874">
                  <a:extLst>
                    <a:ext uri="{9D8B030D-6E8A-4147-A177-3AD203B41FA5}">
                      <a16:colId xmlns:a16="http://schemas.microsoft.com/office/drawing/2014/main" xmlns="" val="20002"/>
                    </a:ext>
                  </a:extLst>
                </a:gridCol>
                <a:gridCol w="1323432">
                  <a:extLst>
                    <a:ext uri="{9D8B030D-6E8A-4147-A177-3AD203B41FA5}">
                      <a16:colId xmlns:a16="http://schemas.microsoft.com/office/drawing/2014/main" xmlns="" val="20003"/>
                    </a:ext>
                  </a:extLst>
                </a:gridCol>
                <a:gridCol w="1598556">
                  <a:extLst>
                    <a:ext uri="{9D8B030D-6E8A-4147-A177-3AD203B41FA5}">
                      <a16:colId xmlns:a16="http://schemas.microsoft.com/office/drawing/2014/main" xmlns="" val="20004"/>
                    </a:ext>
                  </a:extLst>
                </a:gridCol>
                <a:gridCol w="1147925">
                  <a:extLst>
                    <a:ext uri="{9D8B030D-6E8A-4147-A177-3AD203B41FA5}">
                      <a16:colId xmlns:a16="http://schemas.microsoft.com/office/drawing/2014/main" xmlns="" val="20005"/>
                    </a:ext>
                  </a:extLst>
                </a:gridCol>
                <a:gridCol w="1389841">
                  <a:extLst>
                    <a:ext uri="{9D8B030D-6E8A-4147-A177-3AD203B41FA5}">
                      <a16:colId xmlns:a16="http://schemas.microsoft.com/office/drawing/2014/main" xmlns="" val="20006"/>
                    </a:ext>
                  </a:extLst>
                </a:gridCol>
                <a:gridCol w="1523534">
                  <a:extLst>
                    <a:ext uri="{9D8B030D-6E8A-4147-A177-3AD203B41FA5}">
                      <a16:colId xmlns:a16="http://schemas.microsoft.com/office/drawing/2014/main" xmlns="" val="20007"/>
                    </a:ext>
                  </a:extLst>
                </a:gridCol>
                <a:gridCol w="1464858">
                  <a:extLst>
                    <a:ext uri="{9D8B030D-6E8A-4147-A177-3AD203B41FA5}">
                      <a16:colId xmlns:a16="http://schemas.microsoft.com/office/drawing/2014/main" xmlns="" val="20008"/>
                    </a:ext>
                  </a:extLst>
                </a:gridCol>
              </a:tblGrid>
              <a:tr h="151635">
                <a:tc>
                  <a:txBody>
                    <a:bodyPr/>
                    <a:lstStyle/>
                    <a:p>
                      <a:pPr algn="ctr">
                        <a:lnSpc>
                          <a:spcPct val="115000"/>
                        </a:lnSpc>
                        <a:spcAft>
                          <a:spcPts val="0"/>
                        </a:spcAft>
                      </a:pPr>
                      <a:r>
                        <a:rPr lang="en-US" sz="1400" b="1" kern="1200" dirty="0">
                          <a:latin typeface="Times New Roman" pitchFamily="18" charset="0"/>
                          <a:ea typeface="Times New Roman"/>
                          <a:cs typeface="Times New Roman" pitchFamily="18" charset="0"/>
                        </a:rPr>
                        <a:t>LMU</a:t>
                      </a:r>
                      <a:r>
                        <a:rPr lang="en-US" sz="1400" kern="1200" dirty="0">
                          <a:latin typeface="Times New Roman" pitchFamily="18" charset="0"/>
                          <a:ea typeface="Times New Roman"/>
                          <a:cs typeface="Times New Roman" pitchFamily="18" charset="0"/>
                        </a:rPr>
                        <a:t> </a:t>
                      </a:r>
                      <a:endParaRPr lang="en-IN" sz="1400" dirty="0">
                        <a:latin typeface="Times New Roman" pitchFamily="18" charset="0"/>
                        <a:ea typeface="Calibri"/>
                        <a:cs typeface="Times New Roman" pitchFamily="18" charset="0"/>
                      </a:endParaRPr>
                    </a:p>
                    <a:p>
                      <a:pPr algn="ctr">
                        <a:lnSpc>
                          <a:spcPct val="115000"/>
                        </a:lnSpc>
                        <a:spcAft>
                          <a:spcPts val="0"/>
                        </a:spcAft>
                      </a:pPr>
                      <a:r>
                        <a:rPr lang="en-US" sz="1400" b="1" kern="1200" dirty="0">
                          <a:latin typeface="Times New Roman" pitchFamily="18" charset="0"/>
                          <a:ea typeface="Times New Roman"/>
                          <a:cs typeface="Times New Roman" pitchFamily="18" charset="0"/>
                        </a:rPr>
                        <a:t>No.</a:t>
                      </a:r>
                      <a:r>
                        <a:rPr lang="en-US" sz="1400" kern="1200" dirty="0">
                          <a:latin typeface="Times New Roman" pitchFamily="18" charset="0"/>
                          <a:ea typeface="Times New Roman"/>
                          <a:cs typeface="Times New Roman" pitchFamily="18" charset="0"/>
                        </a:rPr>
                        <a:t> </a:t>
                      </a:r>
                      <a:endParaRPr lang="en-IN" sz="14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400" b="1" kern="1200" dirty="0">
                          <a:latin typeface="Times New Roman" pitchFamily="18" charset="0"/>
                          <a:ea typeface="Times New Roman"/>
                          <a:cs typeface="Times New Roman" pitchFamily="18" charset="0"/>
                        </a:rPr>
                        <a:t>Mapping unit</a:t>
                      </a:r>
                      <a:r>
                        <a:rPr lang="en-IN" sz="1400" kern="1200" dirty="0">
                          <a:latin typeface="Times New Roman" pitchFamily="18" charset="0"/>
                          <a:ea typeface="Times New Roman"/>
                          <a:cs typeface="Times New Roman" pitchFamily="18" charset="0"/>
                        </a:rPr>
                        <a:t> </a:t>
                      </a:r>
                      <a:endParaRPr lang="en-IN" sz="14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400" b="1" kern="1200" dirty="0">
                          <a:latin typeface="Times New Roman" pitchFamily="18" charset="0"/>
                          <a:ea typeface="Times New Roman"/>
                          <a:cs typeface="Times New Roman" pitchFamily="18" charset="0"/>
                        </a:rPr>
                        <a:t>Survey numbers</a:t>
                      </a:r>
                      <a:r>
                        <a:rPr lang="en-IN" sz="1400" kern="1200" dirty="0">
                          <a:latin typeface="Times New Roman" pitchFamily="18" charset="0"/>
                          <a:ea typeface="Times New Roman"/>
                          <a:cs typeface="Times New Roman" pitchFamily="18" charset="0"/>
                        </a:rPr>
                        <a:t> </a:t>
                      </a:r>
                      <a:endParaRPr lang="en-IN" sz="14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400" b="1" kern="1200" dirty="0">
                          <a:latin typeface="Times New Roman" pitchFamily="18" charset="0"/>
                          <a:ea typeface="Times New Roman"/>
                          <a:cs typeface="Times New Roman" pitchFamily="18" charset="0"/>
                        </a:rPr>
                        <a:t>Characters</a:t>
                      </a:r>
                      <a:r>
                        <a:rPr lang="en-IN" sz="1400" kern="1200" dirty="0">
                          <a:latin typeface="Times New Roman" pitchFamily="18" charset="0"/>
                          <a:ea typeface="Times New Roman"/>
                          <a:cs typeface="Times New Roman" pitchFamily="18" charset="0"/>
                        </a:rPr>
                        <a:t> </a:t>
                      </a:r>
                      <a:endParaRPr lang="en-IN" sz="14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400" b="1" kern="1200" dirty="0">
                          <a:latin typeface="Times New Roman" pitchFamily="18" charset="0"/>
                          <a:ea typeface="Times New Roman"/>
                          <a:cs typeface="Times New Roman" pitchFamily="18" charset="0"/>
                        </a:rPr>
                        <a:t>Field crops</a:t>
                      </a:r>
                      <a:r>
                        <a:rPr lang="en-IN" sz="1400" kern="1200" dirty="0">
                          <a:latin typeface="Times New Roman" pitchFamily="18" charset="0"/>
                          <a:ea typeface="Times New Roman"/>
                          <a:cs typeface="Times New Roman" pitchFamily="18" charset="0"/>
                        </a:rPr>
                        <a:t> </a:t>
                      </a:r>
                      <a:endParaRPr lang="en-IN" sz="14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400" b="1" kern="1200" dirty="0">
                          <a:latin typeface="Times New Roman" pitchFamily="18" charset="0"/>
                          <a:ea typeface="Times New Roman"/>
                          <a:cs typeface="Times New Roman" pitchFamily="18" charset="0"/>
                        </a:rPr>
                        <a:t>Forestry crop/Grasses </a:t>
                      </a:r>
                      <a:endParaRPr lang="en-IN" sz="14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400" b="1" kern="1200" dirty="0">
                          <a:latin typeface="Times New Roman" pitchFamily="18" charset="0"/>
                          <a:ea typeface="Times New Roman"/>
                          <a:cs typeface="Times New Roman" pitchFamily="18" charset="0"/>
                        </a:rPr>
                        <a:t>Horticulture crops (Rainfed condition) </a:t>
                      </a:r>
                      <a:endParaRPr lang="en-IN" sz="14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400" b="1" kern="1200" dirty="0">
                          <a:latin typeface="Times New Roman" pitchFamily="18" charset="0"/>
                          <a:ea typeface="Times New Roman"/>
                          <a:cs typeface="Times New Roman" pitchFamily="18" charset="0"/>
                        </a:rPr>
                        <a:t>Horticulture crops </a:t>
                      </a:r>
                      <a:endParaRPr lang="en-IN" sz="1400" dirty="0">
                        <a:latin typeface="Times New Roman" pitchFamily="18" charset="0"/>
                        <a:ea typeface="Calibri"/>
                        <a:cs typeface="Times New Roman" pitchFamily="18" charset="0"/>
                      </a:endParaRPr>
                    </a:p>
                    <a:p>
                      <a:pPr algn="ctr">
                        <a:lnSpc>
                          <a:spcPct val="115000"/>
                        </a:lnSpc>
                        <a:spcAft>
                          <a:spcPts val="0"/>
                        </a:spcAft>
                      </a:pPr>
                      <a:r>
                        <a:rPr lang="en-IN" sz="1400" b="1" kern="1200" dirty="0">
                          <a:latin typeface="Times New Roman" pitchFamily="18" charset="0"/>
                          <a:ea typeface="Times New Roman"/>
                          <a:cs typeface="Times New Roman" pitchFamily="18" charset="0"/>
                        </a:rPr>
                        <a:t>with suitable intervention </a:t>
                      </a:r>
                      <a:endParaRPr lang="en-IN" sz="14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IN" sz="1400" b="1" kern="1200" dirty="0">
                          <a:latin typeface="Times New Roman" pitchFamily="18" charset="0"/>
                          <a:ea typeface="Times New Roman"/>
                          <a:cs typeface="Times New Roman" pitchFamily="18" charset="0"/>
                        </a:rPr>
                        <a:t>Suitable</a:t>
                      </a:r>
                      <a:endParaRPr lang="en-IN" sz="1400" dirty="0">
                        <a:latin typeface="Times New Roman" pitchFamily="18" charset="0"/>
                        <a:ea typeface="Calibri"/>
                        <a:cs typeface="Times New Roman" pitchFamily="18" charset="0"/>
                      </a:endParaRPr>
                    </a:p>
                    <a:p>
                      <a:pPr algn="ctr">
                        <a:lnSpc>
                          <a:spcPct val="115000"/>
                        </a:lnSpc>
                        <a:spcAft>
                          <a:spcPts val="0"/>
                        </a:spcAft>
                      </a:pPr>
                      <a:r>
                        <a:rPr lang="en-IN" sz="1400" b="1" kern="1200" dirty="0">
                          <a:latin typeface="Times New Roman" pitchFamily="18" charset="0"/>
                          <a:ea typeface="Times New Roman"/>
                          <a:cs typeface="Times New Roman" pitchFamily="18" charset="0"/>
                        </a:rPr>
                        <a:t>Intervention</a:t>
                      </a:r>
                      <a:r>
                        <a:rPr lang="en-IN" sz="1400" kern="1200" dirty="0">
                          <a:latin typeface="Times New Roman" pitchFamily="18" charset="0"/>
                          <a:ea typeface="Times New Roman"/>
                          <a:cs typeface="Times New Roman" pitchFamily="18" charset="0"/>
                        </a:rPr>
                        <a:t> </a:t>
                      </a:r>
                      <a:endParaRPr lang="en-IN" sz="1400" dirty="0">
                        <a:latin typeface="Times New Roman" pitchFamily="18" charset="0"/>
                        <a:ea typeface="Calibri"/>
                        <a:cs typeface="Times New Roman" pitchFamily="18" charset="0"/>
                      </a:endParaRPr>
                    </a:p>
                  </a:txBody>
                  <a:tcPr marL="19778" marR="19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657084">
                <a:tc>
                  <a:txBody>
                    <a:bodyPr/>
                    <a:lstStyle/>
                    <a:p>
                      <a:pPr marL="0" marR="0" algn="ctr">
                        <a:lnSpc>
                          <a:spcPct val="107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LMU-5</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6000"/>
                        </a:lnSpc>
                        <a:spcBef>
                          <a:spcPts val="0"/>
                        </a:spcBef>
                        <a:spcAft>
                          <a:spcPts val="0"/>
                        </a:spcAft>
                      </a:pPr>
                      <a:r>
                        <a:rPr lang="en-US" sz="1600" b="0" kern="1200" dirty="0">
                          <a:solidFill>
                            <a:schemeClr val="tx1"/>
                          </a:solidFill>
                          <a:effectLst/>
                          <a:latin typeface="Times New Roman" pitchFamily="18" charset="0"/>
                          <a:ea typeface="Calibri"/>
                          <a:cs typeface="Times New Roman" pitchFamily="18" charset="0"/>
                        </a:rPr>
                        <a:t>MRDbB1</a:t>
                      </a:r>
                      <a:endParaRPr lang="en-US" sz="1600" b="0" dirty="0">
                        <a:solidFill>
                          <a:schemeClr val="tx1"/>
                        </a:solidFill>
                        <a:effectLst/>
                        <a:latin typeface="Times New Roman" pitchFamily="18" charset="0"/>
                        <a:ea typeface="Calibri"/>
                        <a:cs typeface="Times New Roman" pitchFamily="18" charset="0"/>
                      </a:endParaRPr>
                    </a:p>
                    <a:p>
                      <a:pPr marL="0" marR="0">
                        <a:lnSpc>
                          <a:spcPct val="106000"/>
                        </a:lnSpc>
                        <a:spcBef>
                          <a:spcPts val="0"/>
                        </a:spcBef>
                        <a:spcAft>
                          <a:spcPts val="0"/>
                        </a:spcAft>
                      </a:pPr>
                      <a:r>
                        <a:rPr lang="en-US" sz="1600" b="0" kern="1200" dirty="0">
                          <a:solidFill>
                            <a:schemeClr val="tx1"/>
                          </a:solidFill>
                          <a:effectLst/>
                          <a:latin typeface="Times New Roman" pitchFamily="18" charset="0"/>
                          <a:ea typeface="Calibri"/>
                          <a:cs typeface="Times New Roman" pitchFamily="18" charset="0"/>
                        </a:rPr>
                        <a:t>RTRhB1</a:t>
                      </a:r>
                      <a:endParaRPr lang="en-US" sz="1600" b="0" dirty="0">
                        <a:solidFill>
                          <a:schemeClr val="tx1"/>
                        </a:solidFill>
                        <a:effectLst/>
                        <a:latin typeface="Times New Roman" pitchFamily="18" charset="0"/>
                        <a:ea typeface="Calibri"/>
                        <a:cs typeface="Times New Roman" pitchFamily="18" charset="0"/>
                      </a:endParaRPr>
                    </a:p>
                  </a:txBody>
                  <a:tcPr marL="68580" marR="6858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Jakkala Madagu-</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22, 41, 43-49, 79</a:t>
                      </a:r>
                      <a:endParaRPr lang="en-US" sz="1600" baseline="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Very deep (&gt;150 cm),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loamy sand and sandy clay loam,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very gently sloping (1-3 %)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with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slight erosion</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Sole crop:</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Maize, Minor millets, Red gram and Groundnut</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Intercropping:</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Cowpea (4:1),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Fieldbean</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(8:1)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Ragi+Redgram (4:1)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Groundnut+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Redgram</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(6:1)</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Hebbevu</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Grasses:</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Styloxanthes</a:t>
                      </a:r>
                      <a:r>
                        <a:rPr lang="en-IN" sz="1600"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hamata</a:t>
                      </a:r>
                      <a:r>
                        <a:rPr lang="en-IN" sz="1600"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Styloxanthes</a:t>
                      </a:r>
                      <a:r>
                        <a:rPr lang="en-IN" sz="1600"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600" i="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scabra</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Hybrid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napier</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Fodder Sorghum</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Fruit crops:</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Custard apple, </a:t>
                      </a:r>
                      <a:r>
                        <a:rPr lang="en-IN"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Amla</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Sapota</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Guava, </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Lime</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Vegetables:</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Drumstick,</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Curry Leaf,</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Fruit/Plantation crops: </a:t>
                      </a:r>
                      <a:r>
                        <a:rPr lang="en-US" sz="1600" b="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Arecanut,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Coconut,</a:t>
                      </a: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Mango, Cashew, </a:t>
                      </a:r>
                      <a:r>
                        <a:rPr lang="en-US" sz="1600" b="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Jackfruit, Jamun</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and </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Pomegranate</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Vegetable Crops: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Chilli, Tomato, Field bean,</a:t>
                      </a: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Cabbage,</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Flowers: </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Rose, </a:t>
                      </a:r>
                      <a:r>
                        <a:rPr lang="en-US" sz="16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tuberose, Chrysanthemum and Marigold </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IN" sz="1600" kern="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Addition of organic manure, growing green manure crops in horticultural crops, application of Nitrogen fertilizer in split dose.</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bl>
          </a:graphicData>
        </a:graphic>
      </p:graphicFrame>
      <p:sp>
        <p:nvSpPr>
          <p:cNvPr id="5" name="Rectangle 1">
            <a:extLst>
              <a:ext uri="{FF2B5EF4-FFF2-40B4-BE49-F238E27FC236}">
                <a16:creationId xmlns:a16="http://schemas.microsoft.com/office/drawing/2014/main" xmlns="" id="{6A781BB7-D56C-41B2-AED5-D0358B4D484C}"/>
              </a:ext>
            </a:extLst>
          </p:cNvPr>
          <p:cNvSpPr>
            <a:spLocks noChangeArrowheads="1"/>
          </p:cNvSpPr>
          <p:nvPr/>
        </p:nvSpPr>
        <p:spPr bwMode="auto">
          <a:xfrm>
            <a:off x="712168" y="6102260"/>
            <a:ext cx="11858708" cy="107721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en-US" sz="1600" b="1" dirty="0">
                <a:latin typeface="Times New Roman" panose="02020603050405020304" pitchFamily="18" charset="0"/>
                <a:cs typeface="Times New Roman" panose="02020603050405020304" pitchFamily="18" charset="0"/>
              </a:rPr>
              <a:t>Note:</a:t>
            </a:r>
            <a:r>
              <a:rPr lang="en-US" sz="1600" dirty="0">
                <a:latin typeface="Times New Roman" panose="02020603050405020304" pitchFamily="18" charset="0"/>
                <a:cs typeface="Times New Roman" panose="02020603050405020304" pitchFamily="18" charset="0"/>
              </a:rPr>
              <a:t> Fodder Sorghum variety recommended is </a:t>
            </a:r>
            <a:r>
              <a:rPr lang="en-US" sz="1600" dirty="0" smtClean="0">
                <a:latin typeface="Times New Roman" panose="02020603050405020304" pitchFamily="18" charset="0"/>
                <a:cs typeface="Times New Roman" panose="02020603050405020304" pitchFamily="18" charset="0"/>
              </a:rPr>
              <a:t>Co-FS-31 </a:t>
            </a:r>
            <a:r>
              <a:rPr lang="en-US" sz="1600" dirty="0">
                <a:latin typeface="Times New Roman" panose="02020603050405020304" pitchFamily="18" charset="0"/>
                <a:cs typeface="Times New Roman" panose="02020603050405020304" pitchFamily="18" charset="0"/>
              </a:rPr>
              <a:t>* In case of </a:t>
            </a:r>
            <a:r>
              <a:rPr lang="en-US" sz="1600" dirty="0" smtClean="0">
                <a:solidFill>
                  <a:srgbClr val="000000"/>
                </a:solidFill>
                <a:latin typeface="Times New Roman" pitchFamily="18" charset="0"/>
                <a:ea typeface="Calibri"/>
                <a:cs typeface="Times New Roman" pitchFamily="18" charset="0"/>
              </a:rPr>
              <a:t>SNHiB1</a:t>
            </a:r>
            <a:r>
              <a:rPr lang="en-US" sz="1600" dirty="0" smtClean="0">
                <a:latin typeface="Times New Roman" pitchFamily="18" charset="0"/>
                <a:ea typeface="Calibri"/>
                <a:cs typeface="Times New Roman" pitchFamily="18" charset="0"/>
              </a:rPr>
              <a:t> </a:t>
            </a:r>
            <a:r>
              <a:rPr lang="en-US" sz="1600" dirty="0" smtClean="0">
                <a:latin typeface="Times New Roman" panose="02020603050405020304" pitchFamily="18" charset="0"/>
                <a:cs typeface="Times New Roman" panose="02020603050405020304" pitchFamily="18" charset="0"/>
              </a:rPr>
              <a:t>phases </a:t>
            </a:r>
            <a:r>
              <a:rPr lang="en-US" sz="1600" dirty="0">
                <a:latin typeface="Times New Roman" panose="02020603050405020304" pitchFamily="18" charset="0"/>
                <a:cs typeface="Times New Roman" panose="02020603050405020304" pitchFamily="18" charset="0"/>
              </a:rPr>
              <a:t>these crops are marginally suitable</a:t>
            </a:r>
          </a:p>
          <a:p>
            <a:r>
              <a:rPr lang="en-US" sz="1600" b="1" dirty="0" smtClean="0">
                <a:latin typeface="Times New Roman" panose="02020603050405020304" pitchFamily="18" charset="0"/>
                <a:cs typeface="Times New Roman" panose="02020603050405020304" pitchFamily="18" charset="0"/>
              </a:rPr>
              <a:t>General </a:t>
            </a:r>
            <a:r>
              <a:rPr lang="en-US" sz="1600" b="1" dirty="0">
                <a:latin typeface="Times New Roman" panose="02020603050405020304" pitchFamily="18" charset="0"/>
                <a:cs typeface="Times New Roman" panose="02020603050405020304" pitchFamily="18" charset="0"/>
              </a:rPr>
              <a:t>interventions: </a:t>
            </a:r>
            <a:r>
              <a:rPr lang="en-US" sz="1600" dirty="0">
                <a:latin typeface="Times New Roman" pitchFamily="18" charset="0"/>
                <a:cs typeface="Times New Roman" pitchFamily="18" charset="0"/>
              </a:rPr>
              <a:t>Summer </a:t>
            </a:r>
            <a:r>
              <a:rPr lang="en-US" sz="1600" dirty="0" err="1">
                <a:latin typeface="Times New Roman" pitchFamily="18" charset="0"/>
                <a:cs typeface="Times New Roman" pitchFamily="18" charset="0"/>
              </a:rPr>
              <a:t>ploughing</a:t>
            </a:r>
            <a:r>
              <a:rPr lang="en-US" sz="1600">
                <a:latin typeface="Times New Roman" pitchFamily="18" charset="0"/>
                <a:cs typeface="Times New Roman" pitchFamily="18" charset="0"/>
              </a:rPr>
              <a:t> during pre-monsoon, Incorporation of crop residues, Strip cropping, Mulching with crop residues, Sowing with seed cum fertilizer drill, Use of improved agricultural implements, Growing of green manure crops/trees as an intercrop in plantation crops, Seed hardening, Use of bio-fertilizers, Application of micro nutrient fertilizer based on soil test </a:t>
            </a:r>
            <a:r>
              <a:rPr lang="en-US" sz="1600" smtClean="0">
                <a:latin typeface="Times New Roman" pitchFamily="18" charset="0"/>
                <a:cs typeface="Times New Roman" pitchFamily="18" charset="0"/>
              </a:rPr>
              <a:t>results</a:t>
            </a:r>
            <a:endParaRPr lang="en-US" sz="160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a:defRPr/>
            </a:pPr>
            <a:r>
              <a:rPr lang="en-IN" dirty="0"/>
              <a:t>35</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14780" y="157308"/>
            <a:ext cx="12565482" cy="8891642"/>
          </a:xfrm>
          <a:prstGeom prst="rect">
            <a:avLst/>
          </a:prstGeom>
          <a:noFill/>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318415" y="9041955"/>
            <a:ext cx="2987040" cy="511175"/>
          </a:xfrm>
        </p:spPr>
        <p:txBody>
          <a:bodyPr/>
          <a:lstStyle/>
          <a:p>
            <a:pPr>
              <a:defRPr/>
            </a:pPr>
            <a:r>
              <a:rPr lang="en-IN" dirty="0"/>
              <a:t>36</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9488" y="266496"/>
            <a:ext cx="12565481" cy="8891642"/>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472634" y="8944007"/>
            <a:ext cx="2987040" cy="511175"/>
          </a:xfrm>
        </p:spPr>
        <p:txBody>
          <a:bodyPr/>
          <a:lstStyle/>
          <a:p>
            <a:r>
              <a:rPr lang="en-US" dirty="0"/>
              <a:t>ii</a:t>
            </a:r>
            <a:endParaRPr lang="en-IN" dirty="0"/>
          </a:p>
        </p:txBody>
      </p:sp>
      <p:sp>
        <p:nvSpPr>
          <p:cNvPr id="1025" name="Rectangle 1"/>
          <p:cNvSpPr>
            <a:spLocks noChangeArrowheads="1"/>
          </p:cNvSpPr>
          <p:nvPr/>
        </p:nvSpPr>
        <p:spPr bwMode="auto">
          <a:xfrm>
            <a:off x="856186" y="1157263"/>
            <a:ext cx="11259655" cy="7500989"/>
          </a:xfrm>
          <a:prstGeom prst="rect">
            <a:avLst/>
          </a:prstGeom>
          <a:noFill/>
          <a:ln w="9525">
            <a:solidFill>
              <a:schemeClr val="accent2"/>
            </a:solidFill>
            <a:miter lim="800000"/>
            <a:headEnd/>
            <a:tailEnd/>
          </a:ln>
          <a:effectLst/>
        </p:spPr>
        <p:txBody>
          <a:bodyPr vert="horz" wrap="square" lIns="91378" tIns="45689" rIns="91378" bIns="45689" numCol="2" spcCol="359761" anchor="ctr" anchorCtr="0" compatLnSpc="1">
            <a:prstTxWarp prst="textNoShape">
              <a:avLst/>
            </a:prstTxWarp>
            <a:spAutoFit/>
          </a:bodyPr>
          <a:lstStyle/>
          <a:p>
            <a:pPr algn="just">
              <a:spcBef>
                <a:spcPts val="1200"/>
              </a:spcBef>
              <a:spcAft>
                <a:spcPts val="1200"/>
              </a:spcAft>
            </a:pPr>
            <a:r>
              <a:rPr lang="en-US" dirty="0">
                <a:solidFill>
                  <a:srgbClr val="000000"/>
                </a:solidFill>
                <a:latin typeface="Times New Roman" pitchFamily="18" charset="0"/>
                <a:ea typeface="Calibri" pitchFamily="34" charset="0"/>
                <a:cs typeface="Times New Roman" pitchFamily="18" charset="0"/>
              </a:rPr>
              <a:t> 	</a:t>
            </a:r>
            <a:r>
              <a:rPr lang="en-US" dirty="0">
                <a:latin typeface="Times New Roman" pitchFamily="18" charset="0"/>
                <a:ea typeface="Calibri" pitchFamily="34" charset="0"/>
                <a:cs typeface="Times New Roman" pitchFamily="18" charset="0"/>
              </a:rPr>
              <a:t>The land resource inventory of </a:t>
            </a:r>
            <a:r>
              <a:rPr lang="en-US" dirty="0">
                <a:latin typeface="Times New Roman" pitchFamily="18" charset="0"/>
                <a:cs typeface="Times New Roman" pitchFamily="18" charset="0"/>
              </a:rPr>
              <a:t>Balepalli </a:t>
            </a:r>
            <a:r>
              <a:rPr lang="en-US" dirty="0">
                <a:latin typeface="Times New Roman" pitchFamily="18" charset="0"/>
                <a:ea typeface="Calibri" pitchFamily="34" charset="0"/>
                <a:cs typeface="Times New Roman" pitchFamily="18" charset="0"/>
              </a:rPr>
              <a:t>micro-watershed (Doddaballapura  taluk, Bangalore Rural district) Agro Ecological Sub Region 8.2 (AESR 8.2) was undertaken to provide comprehensive site- specific cadastral level information useful for farm level </a:t>
            </a:r>
            <a:r>
              <a:rPr lang="en-US" dirty="0" smtClean="0">
                <a:latin typeface="Times New Roman" pitchFamily="18" charset="0"/>
                <a:ea typeface="Calibri" pitchFamily="34" charset="0"/>
                <a:cs typeface="Times New Roman" pitchFamily="18" charset="0"/>
              </a:rPr>
              <a:t>planning </a:t>
            </a:r>
            <a:r>
              <a:rPr lang="en-US" dirty="0">
                <a:latin typeface="Times New Roman" pitchFamily="18" charset="0"/>
                <a:ea typeface="Calibri" pitchFamily="34" charset="0"/>
                <a:cs typeface="Times New Roman" pitchFamily="18" charset="0"/>
              </a:rPr>
              <a:t>and integrated development of the watershed under WDPD Project. </a:t>
            </a:r>
          </a:p>
          <a:p>
            <a:pPr algn="just">
              <a:spcBef>
                <a:spcPts val="1200"/>
              </a:spcBef>
              <a:spcAft>
                <a:spcPts val="1200"/>
              </a:spcAft>
            </a:pPr>
            <a:r>
              <a:rPr lang="en-US" dirty="0">
                <a:latin typeface="Times New Roman" pitchFamily="18" charset="0"/>
                <a:ea typeface="Calibri" pitchFamily="34" charset="0"/>
                <a:cs typeface="Times New Roman" pitchFamily="18" charset="0"/>
              </a:rPr>
              <a:t>	  This atlas contains basic information on different types of soils, their geographic distribution, characteristics and classification. The soil map and soil based thematic maps derived from data on soil depth, soil texture, soil gravelliness, slope, erosion, land capability, land suitability for various crops and land use maps are presented</a:t>
            </a:r>
            <a:r>
              <a:rPr lang="en-US" dirty="0">
                <a:latin typeface="Times New Roman" pitchFamily="18" charset="0"/>
                <a:cs typeface="Times New Roman" pitchFamily="18" charset="0"/>
              </a:rPr>
              <a:t>. </a:t>
            </a:r>
            <a:r>
              <a:rPr lang="en-US" dirty="0">
                <a:latin typeface="Times New Roman" pitchFamily="18" charset="0"/>
                <a:ea typeface="Calibri" pitchFamily="34" charset="0"/>
                <a:cs typeface="Times New Roman" pitchFamily="18" charset="0"/>
              </a:rPr>
              <a:t>The maps on fertility status viz. soil reaction (pH), Electrical Conductivity (EC), organic carbon, available nitrogen, phosphorus, potassium, sulphur, exchangeable calcium and</a:t>
            </a:r>
            <a:r>
              <a:rPr lang="en-US" b="1" dirty="0">
                <a:latin typeface="Times New Roman" pitchFamily="18" charset="0"/>
                <a:cs typeface="Times New Roman" pitchFamily="18" charset="0"/>
              </a:rPr>
              <a:t> </a:t>
            </a:r>
            <a:r>
              <a:rPr lang="en-US" dirty="0">
                <a:latin typeface="Times New Roman" pitchFamily="18" charset="0"/>
                <a:ea typeface="Calibri" pitchFamily="34" charset="0"/>
                <a:cs typeface="Times New Roman" pitchFamily="18" charset="0"/>
              </a:rPr>
              <a:t>magnesium,</a:t>
            </a:r>
            <a:r>
              <a:rPr lang="en-US" b="1" dirty="0">
                <a:latin typeface="Times New Roman" pitchFamily="18" charset="0"/>
                <a:cs typeface="Times New Roman" pitchFamily="18" charset="0"/>
              </a:rPr>
              <a:t> </a:t>
            </a:r>
            <a:r>
              <a:rPr lang="en-US" dirty="0">
                <a:latin typeface="Times New Roman" pitchFamily="18" charset="0"/>
                <a:ea typeface="Calibri" pitchFamily="34" charset="0"/>
                <a:cs typeface="Times New Roman" pitchFamily="18" charset="0"/>
              </a:rPr>
              <a:t> available copper, manganese, </a:t>
            </a:r>
            <a:r>
              <a:rPr lang="en-US" dirty="0" smtClean="0">
                <a:latin typeface="Times New Roman" pitchFamily="18" charset="0"/>
                <a:ea typeface="Calibri" pitchFamily="34" charset="0"/>
                <a:cs typeface="Times New Roman" pitchFamily="18" charset="0"/>
              </a:rPr>
              <a:t>zinc, </a:t>
            </a:r>
            <a:r>
              <a:rPr lang="en-US" dirty="0">
                <a:latin typeface="Times New Roman" pitchFamily="18" charset="0"/>
                <a:ea typeface="Calibri" pitchFamily="34" charset="0"/>
                <a:cs typeface="Times New Roman" pitchFamily="18" charset="0"/>
              </a:rPr>
              <a:t>iron </a:t>
            </a:r>
            <a:r>
              <a:rPr lang="en-US" dirty="0" smtClean="0">
                <a:latin typeface="Times New Roman" pitchFamily="18" charset="0"/>
                <a:ea typeface="Calibri" pitchFamily="34" charset="0"/>
                <a:cs typeface="Times New Roman" pitchFamily="18" charset="0"/>
              </a:rPr>
              <a:t>and boron are </a:t>
            </a:r>
            <a:r>
              <a:rPr lang="en-US" dirty="0">
                <a:latin typeface="Times New Roman" pitchFamily="18" charset="0"/>
                <a:ea typeface="Calibri" pitchFamily="34" charset="0"/>
                <a:cs typeface="Times New Roman" pitchFamily="18" charset="0"/>
              </a:rPr>
              <a:t>derived on analysis of surface soils (0-15 cm) sampled at 320 m grid spacing within the micro-watershed. </a:t>
            </a:r>
          </a:p>
          <a:p>
            <a:pPr algn="just">
              <a:spcBef>
                <a:spcPts val="1200"/>
              </a:spcBef>
              <a:spcAft>
                <a:spcPts val="1200"/>
              </a:spcAft>
            </a:pPr>
            <a:r>
              <a:rPr lang="en-IN" dirty="0">
                <a:latin typeface="Times New Roman" pitchFamily="18" charset="0"/>
                <a:ea typeface="Calibri" pitchFamily="34" charset="0"/>
                <a:cs typeface="Times New Roman" pitchFamily="18" charset="0"/>
              </a:rPr>
              <a:t>	The atlas illustrates maps and tables that depict the soil resources of the watershed and the need for their sustainable management. </a:t>
            </a:r>
            <a:r>
              <a:rPr lang="en-US" dirty="0">
                <a:latin typeface="Times New Roman" pitchFamily="18" charset="0"/>
                <a:ea typeface="Calibri" pitchFamily="34" charset="0"/>
                <a:cs typeface="Times New Roman" pitchFamily="18" charset="0"/>
              </a:rPr>
              <a:t> </a:t>
            </a:r>
          </a:p>
          <a:p>
            <a:pPr algn="just">
              <a:spcBef>
                <a:spcPts val="1200"/>
              </a:spcBef>
              <a:spcAft>
                <a:spcPts val="1200"/>
              </a:spcAft>
            </a:pPr>
            <a:r>
              <a:rPr lang="en-US" dirty="0">
                <a:latin typeface="Times New Roman" pitchFamily="18" charset="0"/>
                <a:ea typeface="Calibri" pitchFamily="34" charset="0"/>
                <a:cs typeface="Times New Roman" pitchFamily="18" charset="0"/>
              </a:rPr>
              <a:t>	The users, depending on their requirement can refer this atlas first by identifying their field and survey number on the village soil map and by referring to the soil legend which is provided in tabular form after the soil map for details pertaining to the area of their interest.</a:t>
            </a:r>
            <a:endParaRPr lang="en-IN" dirty="0">
              <a:latin typeface="Times New Roman" pitchFamily="18" charset="0"/>
              <a:ea typeface="Calibri" pitchFamily="34" charset="0"/>
              <a:cs typeface="Times New Roman" pitchFamily="18" charset="0"/>
            </a:endParaRPr>
          </a:p>
          <a:p>
            <a:pPr algn="just">
              <a:spcBef>
                <a:spcPts val="1200"/>
              </a:spcBef>
              <a:spcAft>
                <a:spcPts val="1200"/>
              </a:spcAft>
            </a:pPr>
            <a:r>
              <a:rPr lang="en-US" dirty="0">
                <a:latin typeface="Times New Roman" pitchFamily="18" charset="0"/>
                <a:ea typeface="Calibri" pitchFamily="34" charset="0"/>
                <a:cs typeface="Times New Roman" pitchFamily="18" charset="0"/>
              </a:rPr>
              <a:t>	The atlas explains in simple terms the different types of soils present in the watershed,  their potentials and problems through a series of thematic maps that would help to develop site-specific plans as well as the need to conserve and manage this increasingly threatened natural resource through sustainable land use management. The land resource atlas contains database collected at land parcel/survey number level on soils, climate, water, vegetation, crops and cropping patterns, </a:t>
            </a:r>
            <a:r>
              <a:rPr lang="en-US" i="1" dirty="0" smtClean="0">
                <a:latin typeface="Times New Roman" pitchFamily="18" charset="0"/>
                <a:ea typeface="Calibri" pitchFamily="34" charset="0"/>
                <a:cs typeface="Times New Roman" pitchFamily="18" charset="0"/>
              </a:rPr>
              <a:t>etc</a:t>
            </a:r>
            <a:r>
              <a:rPr lang="en-US" dirty="0">
                <a:latin typeface="Times New Roman" pitchFamily="18" charset="0"/>
                <a:ea typeface="Calibri" pitchFamily="34" charset="0"/>
                <a:cs typeface="Times New Roman" pitchFamily="18" charset="0"/>
              </a:rPr>
              <a:t>. would help in identifying efficient soil and water conservation measures required, suitability of crops and other uses and finally for preparing viable and sustainable land use options for each and every land parcel. </a:t>
            </a:r>
          </a:p>
          <a:p>
            <a:pPr algn="just">
              <a:spcBef>
                <a:spcPts val="1200"/>
              </a:spcBef>
              <a:spcAft>
                <a:spcPts val="1200"/>
              </a:spcAft>
            </a:pPr>
            <a:r>
              <a:rPr lang="en-US" dirty="0">
                <a:latin typeface="Times New Roman" pitchFamily="18" charset="0"/>
                <a:ea typeface="Calibri" pitchFamily="34" charset="0"/>
                <a:cs typeface="Times New Roman" pitchFamily="18" charset="0"/>
              </a:rPr>
              <a:t>	For easy map reading and understanding of the information contained in different maps, the physical, cultural and scientific symbols used in the maps are illustrated in the form of colors, graphics and tables.</a:t>
            </a:r>
            <a:endParaRPr lang="en-IN" dirty="0">
              <a:latin typeface="Times New Roman" pitchFamily="18" charset="0"/>
              <a:ea typeface="Calibri" pitchFamily="34" charset="0"/>
              <a:cs typeface="Times New Roman" pitchFamily="18" charset="0"/>
            </a:endParaRPr>
          </a:p>
        </p:txBody>
      </p:sp>
      <p:sp>
        <p:nvSpPr>
          <p:cNvPr id="4" name="Rectangle 3"/>
          <p:cNvSpPr/>
          <p:nvPr/>
        </p:nvSpPr>
        <p:spPr>
          <a:xfrm>
            <a:off x="0" y="585759"/>
            <a:ext cx="12801600" cy="458524"/>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wrap="square" lIns="91378" tIns="45689" rIns="91378" bIns="45689">
            <a:spAutoFit/>
          </a:bodyPr>
          <a:lstStyle/>
          <a:p>
            <a:pPr algn="ctr" defTabSz="913797"/>
            <a:r>
              <a:rPr lang="en-US" sz="2400" b="1" dirty="0">
                <a:solidFill>
                  <a:srgbClr val="0045D0"/>
                </a:solidFill>
                <a:latin typeface="Times New Roman" pitchFamily="18" charset="0"/>
                <a:cs typeface="Times New Roman" pitchFamily="18" charset="0"/>
              </a:rPr>
              <a:t>How</a:t>
            </a:r>
            <a:r>
              <a:rPr lang="en-US" sz="2400" b="1" dirty="0">
                <a:latin typeface="Times New Roman" pitchFamily="18" charset="0"/>
                <a:ea typeface="Times New Roman"/>
                <a:cs typeface="Times New Roman" pitchFamily="18" charset="0"/>
              </a:rPr>
              <a:t> </a:t>
            </a:r>
            <a:r>
              <a:rPr lang="en-US" sz="2400" b="1" dirty="0">
                <a:solidFill>
                  <a:srgbClr val="0045D0"/>
                </a:solidFill>
                <a:latin typeface="Times New Roman" pitchFamily="18" charset="0"/>
                <a:cs typeface="Times New Roman" pitchFamily="18" charset="0"/>
              </a:rPr>
              <a:t>to read and use the Atlas</a:t>
            </a: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a:defRPr/>
            </a:pPr>
            <a:r>
              <a:rPr lang="en-IN" dirty="0"/>
              <a:t>37</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16175" y="157828"/>
            <a:ext cx="12564013" cy="8890602"/>
          </a:xfrm>
          <a:prstGeom prst="rect">
            <a:avLst/>
          </a:prstGeom>
          <a:noFill/>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557428" y="9015445"/>
            <a:ext cx="2987040" cy="511175"/>
          </a:xfrm>
        </p:spPr>
        <p:txBody>
          <a:bodyPr/>
          <a:lstStyle/>
          <a:p>
            <a:pPr>
              <a:defRPr/>
            </a:pPr>
            <a:r>
              <a:rPr lang="en-IN" dirty="0"/>
              <a:t>38</a:t>
            </a:r>
          </a:p>
        </p:txBody>
      </p:sp>
      <p:sp>
        <p:nvSpPr>
          <p:cNvPr id="3" name="Rectangle 2"/>
          <p:cNvSpPr/>
          <p:nvPr/>
        </p:nvSpPr>
        <p:spPr>
          <a:xfrm>
            <a:off x="104776" y="585759"/>
            <a:ext cx="12696824" cy="517002"/>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wrap="square" lIns="91378" tIns="45689" rIns="91378" bIns="45689">
            <a:spAutoFit/>
          </a:bodyPr>
          <a:lstStyle/>
          <a:p>
            <a:pPr algn="ctr">
              <a:lnSpc>
                <a:spcPct val="115000"/>
              </a:lnSpc>
            </a:pPr>
            <a:r>
              <a:rPr lang="en-IN" sz="2400" b="1" dirty="0">
                <a:solidFill>
                  <a:srgbClr val="0045D0"/>
                </a:solidFill>
                <a:latin typeface="Times New Roman" pitchFamily="18" charset="0"/>
                <a:ea typeface="Calibri" pitchFamily="34" charset="0"/>
                <a:cs typeface="Times New Roman" pitchFamily="18" charset="0"/>
              </a:rPr>
              <a:t>Conclusion</a:t>
            </a:r>
          </a:p>
        </p:txBody>
      </p:sp>
      <p:sp>
        <p:nvSpPr>
          <p:cNvPr id="4" name="Rectangle 3"/>
          <p:cNvSpPr/>
          <p:nvPr/>
        </p:nvSpPr>
        <p:spPr>
          <a:xfrm>
            <a:off x="971512" y="1228700"/>
            <a:ext cx="11333944" cy="6613327"/>
          </a:xfrm>
          <a:prstGeom prst="rect">
            <a:avLst/>
          </a:prstGeom>
        </p:spPr>
        <p:txBody>
          <a:bodyPr wrap="square" lIns="91417" tIns="45709" rIns="91417" bIns="45709">
            <a:spAutoFit/>
          </a:bodyPr>
          <a:lstStyle/>
          <a:p>
            <a:pPr algn="just">
              <a:lnSpc>
                <a:spcPct val="150000"/>
              </a:lnSpc>
              <a:buFont typeface="Arial" pitchFamily="34" charset="0"/>
              <a:buChar char="•"/>
            </a:pPr>
            <a:r>
              <a:rPr lang="en-US" dirty="0">
                <a:latin typeface="Times New Roman" pitchFamily="18" charset="0"/>
                <a:cs typeface="Times New Roman" pitchFamily="18" charset="0"/>
              </a:rPr>
              <a:t>Balepalli micro watershed (4C3H5J2g) covers an area of 444 ha where sandy </a:t>
            </a:r>
            <a:r>
              <a:rPr lang="en-US" dirty="0" smtClean="0">
                <a:latin typeface="Times New Roman" pitchFamily="18" charset="0"/>
                <a:cs typeface="Times New Roman" pitchFamily="18" charset="0"/>
              </a:rPr>
              <a:t>clay loam </a:t>
            </a:r>
            <a:r>
              <a:rPr lang="en-US" dirty="0">
                <a:latin typeface="Times New Roman" pitchFamily="18" charset="0"/>
                <a:cs typeface="Times New Roman" pitchFamily="18" charset="0"/>
              </a:rPr>
              <a:t>and sandy </a:t>
            </a:r>
            <a:r>
              <a:rPr lang="en-US" dirty="0" smtClean="0">
                <a:latin typeface="Times New Roman" pitchFamily="18" charset="0"/>
                <a:cs typeface="Times New Roman" pitchFamily="18" charset="0"/>
              </a:rPr>
              <a:t>loam </a:t>
            </a:r>
            <a:r>
              <a:rPr lang="en-US" dirty="0">
                <a:latin typeface="Times New Roman" pitchFamily="18" charset="0"/>
                <a:cs typeface="Times New Roman" pitchFamily="18" charset="0"/>
              </a:rPr>
              <a:t>soils </a:t>
            </a:r>
            <a:r>
              <a:rPr lang="en-US" dirty="0" smtClean="0">
                <a:latin typeface="Times New Roman" pitchFamily="18" charset="0"/>
                <a:cs typeface="Times New Roman" pitchFamily="18" charset="0"/>
              </a:rPr>
              <a:t>occupies an area of 75 ha and 59 ha, respectively. Balepalli </a:t>
            </a:r>
            <a:r>
              <a:rPr lang="en-US" dirty="0">
                <a:latin typeface="Times New Roman" pitchFamily="18" charset="0"/>
                <a:cs typeface="Times New Roman" pitchFamily="18" charset="0"/>
              </a:rPr>
              <a:t>watershed has moderately shallow (50-75 cm) </a:t>
            </a:r>
            <a:r>
              <a:rPr lang="en-US" dirty="0" smtClean="0">
                <a:latin typeface="Times New Roman" pitchFamily="18" charset="0"/>
                <a:cs typeface="Times New Roman" pitchFamily="18" charset="0"/>
              </a:rPr>
              <a:t>to moderately deep (75-100) soils </a:t>
            </a:r>
            <a:r>
              <a:rPr lang="en-US" dirty="0">
                <a:latin typeface="Times New Roman" pitchFamily="18" charset="0"/>
                <a:cs typeface="Times New Roman" pitchFamily="18" charset="0"/>
              </a:rPr>
              <a:t>accounting for 124 hectare (27.8 %) followed by deep soils (11.8 %) and very deep soils (1.7 %).</a:t>
            </a:r>
          </a:p>
          <a:p>
            <a:pPr algn="just">
              <a:lnSpc>
                <a:spcPct val="150000"/>
              </a:lnSpc>
              <a:buFont typeface="Arial" pitchFamily="34" charset="0"/>
              <a:buChar char="•"/>
            </a:pPr>
            <a:endParaRPr lang="en-US" sz="1050" dirty="0">
              <a:latin typeface="Times New Roman" pitchFamily="18" charset="0"/>
              <a:cs typeface="Times New Roman" pitchFamily="18" charset="0"/>
            </a:endParaRPr>
          </a:p>
          <a:p>
            <a:pPr algn="just">
              <a:lnSpc>
                <a:spcPct val="150000"/>
              </a:lnSpc>
              <a:buFont typeface="Arial" pitchFamily="34" charset="0"/>
              <a:buChar char="•"/>
            </a:pPr>
            <a:r>
              <a:rPr lang="en-US" dirty="0">
                <a:latin typeface="Times New Roman" pitchFamily="18" charset="0"/>
                <a:cs typeface="Times New Roman" pitchFamily="18" charset="0"/>
              </a:rPr>
              <a:t> The majority of the area 164 ha  (37 %) is non gravelly in nature and slight erosion is noticed in 186 hectare (41.9 %) of the total area.  Slope varies from </a:t>
            </a:r>
            <a:r>
              <a:rPr lang="en-US" dirty="0" smtClean="0">
                <a:latin typeface="Times New Roman" pitchFamily="18" charset="0"/>
                <a:cs typeface="Times New Roman" pitchFamily="18" charset="0"/>
              </a:rPr>
              <a:t>very </a:t>
            </a:r>
            <a:r>
              <a:rPr lang="en-US" dirty="0">
                <a:latin typeface="Times New Roman" pitchFamily="18" charset="0"/>
                <a:cs typeface="Times New Roman" pitchFamily="18" charset="0"/>
              </a:rPr>
              <a:t>gently sloping to gently sloping lands occupies </a:t>
            </a:r>
            <a:r>
              <a:rPr lang="en-US" dirty="0" smtClean="0">
                <a:latin typeface="Times New Roman" pitchFamily="18" charset="0"/>
                <a:cs typeface="Times New Roman" pitchFamily="18" charset="0"/>
              </a:rPr>
              <a:t>(41.9 </a:t>
            </a:r>
            <a:r>
              <a:rPr lang="en-US" dirty="0">
                <a:latin typeface="Times New Roman" pitchFamily="18" charset="0"/>
                <a:cs typeface="Times New Roman" pitchFamily="18" charset="0"/>
              </a:rPr>
              <a:t>%) of the area.</a:t>
            </a:r>
          </a:p>
          <a:p>
            <a:pPr algn="just">
              <a:lnSpc>
                <a:spcPct val="150000"/>
              </a:lnSpc>
              <a:buFont typeface="Arial" pitchFamily="34" charset="0"/>
              <a:buChar char="•"/>
            </a:pPr>
            <a:endParaRPr lang="en-US" sz="1100" dirty="0">
              <a:latin typeface="Times New Roman" pitchFamily="18" charset="0"/>
              <a:cs typeface="Times New Roman" pitchFamily="18" charset="0"/>
            </a:endParaRPr>
          </a:p>
          <a:p>
            <a:pPr algn="just">
              <a:lnSpc>
                <a:spcPct val="150000"/>
              </a:lnSpc>
              <a:buFont typeface="Arial" pitchFamily="34" charset="0"/>
              <a:buChar char="•"/>
            </a:pPr>
            <a:r>
              <a:rPr lang="en-US" dirty="0">
                <a:latin typeface="Times New Roman" pitchFamily="18" charset="0"/>
                <a:cs typeface="Times New Roman" pitchFamily="18" charset="0"/>
              </a:rPr>
              <a:t>The </a:t>
            </a:r>
            <a:r>
              <a:rPr lang="en-US" dirty="0" smtClean="0">
                <a:latin typeface="Times New Roman" pitchFamily="18" charset="0"/>
                <a:cs typeface="Times New Roman" pitchFamily="18" charset="0"/>
              </a:rPr>
              <a:t>micro-watershed </a:t>
            </a:r>
            <a:r>
              <a:rPr lang="en-US" dirty="0">
                <a:latin typeface="Times New Roman" pitchFamily="18" charset="0"/>
                <a:cs typeface="Times New Roman" pitchFamily="18" charset="0"/>
              </a:rPr>
              <a:t>is </a:t>
            </a:r>
            <a:r>
              <a:rPr lang="en-US" dirty="0" smtClean="0">
                <a:latin typeface="Times New Roman" pitchFamily="18" charset="0"/>
                <a:cs typeface="Times New Roman" pitchFamily="18" charset="0"/>
              </a:rPr>
              <a:t>having neutral soils in 104 ha followed by slightly alkaline (8.1 %) and slightly </a:t>
            </a:r>
            <a:r>
              <a:rPr lang="en-US" dirty="0">
                <a:latin typeface="Times New Roman" pitchFamily="18" charset="0"/>
                <a:cs typeface="Times New Roman" pitchFamily="18" charset="0"/>
              </a:rPr>
              <a:t>acidic </a:t>
            </a:r>
            <a:r>
              <a:rPr lang="en-US" dirty="0" smtClean="0">
                <a:latin typeface="Times New Roman" pitchFamily="18" charset="0"/>
                <a:cs typeface="Times New Roman" pitchFamily="18" charset="0"/>
              </a:rPr>
              <a:t>(7.5 %) </a:t>
            </a:r>
            <a:r>
              <a:rPr lang="en-US" dirty="0">
                <a:latin typeface="Times New Roman" pitchFamily="18" charset="0"/>
                <a:cs typeface="Times New Roman" pitchFamily="18" charset="0"/>
              </a:rPr>
              <a:t>in nature. </a:t>
            </a:r>
            <a:endParaRPr lang="en-US" sz="1100" dirty="0">
              <a:latin typeface="Times New Roman" pitchFamily="18" charset="0"/>
              <a:cs typeface="Times New Roman" pitchFamily="18" charset="0"/>
            </a:endParaRPr>
          </a:p>
          <a:p>
            <a:pPr algn="just">
              <a:lnSpc>
                <a:spcPct val="150000"/>
              </a:lnSpc>
              <a:buFont typeface="Arial" pitchFamily="34" charset="0"/>
              <a:buChar char="•"/>
            </a:pPr>
            <a:r>
              <a:rPr lang="en-US" dirty="0">
                <a:latin typeface="Times New Roman" pitchFamily="18" charset="0"/>
                <a:cs typeface="Times New Roman" pitchFamily="18" charset="0"/>
              </a:rPr>
              <a:t>About </a:t>
            </a:r>
            <a:r>
              <a:rPr lang="en-US" dirty="0" smtClean="0">
                <a:latin typeface="Times New Roman" pitchFamily="18" charset="0"/>
                <a:cs typeface="Times New Roman" pitchFamily="18" charset="0"/>
              </a:rPr>
              <a:t>24.5 and 23.1 per </a:t>
            </a:r>
            <a:r>
              <a:rPr lang="en-US" dirty="0">
                <a:latin typeface="Times New Roman" pitchFamily="18" charset="0"/>
                <a:cs typeface="Times New Roman" pitchFamily="18" charset="0"/>
              </a:rPr>
              <a:t>cent of the area is low in organic </a:t>
            </a:r>
            <a:r>
              <a:rPr lang="en-US" dirty="0" smtClean="0">
                <a:latin typeface="Times New Roman" pitchFamily="18" charset="0"/>
                <a:cs typeface="Times New Roman" pitchFamily="18" charset="0"/>
              </a:rPr>
              <a:t>carbon and available nitrogen, respectively. The </a:t>
            </a:r>
            <a:r>
              <a:rPr lang="en-US" dirty="0">
                <a:latin typeface="Times New Roman" pitchFamily="18" charset="0"/>
                <a:cs typeface="Times New Roman" pitchFamily="18" charset="0"/>
              </a:rPr>
              <a:t>available </a:t>
            </a:r>
            <a:r>
              <a:rPr lang="en-US" dirty="0" smtClean="0">
                <a:latin typeface="Times New Roman" pitchFamily="18" charset="0"/>
                <a:cs typeface="Times New Roman" pitchFamily="18" charset="0"/>
              </a:rPr>
              <a:t>phosphorous, potassium </a:t>
            </a:r>
            <a:r>
              <a:rPr lang="en-US" dirty="0">
                <a:latin typeface="Times New Roman" pitchFamily="18" charset="0"/>
                <a:cs typeface="Times New Roman" pitchFamily="18" charset="0"/>
              </a:rPr>
              <a:t>and sulphur content were medium in </a:t>
            </a:r>
            <a:r>
              <a:rPr lang="en-US" dirty="0" smtClean="0">
                <a:latin typeface="Times New Roman" pitchFamily="18" charset="0"/>
                <a:cs typeface="Times New Roman" pitchFamily="18" charset="0"/>
              </a:rPr>
              <a:t>97 ha, 181 ha </a:t>
            </a:r>
            <a:r>
              <a:rPr lang="en-US" dirty="0">
                <a:latin typeface="Times New Roman" pitchFamily="18" charset="0"/>
                <a:cs typeface="Times New Roman" pitchFamily="18" charset="0"/>
              </a:rPr>
              <a:t>and </a:t>
            </a:r>
            <a:r>
              <a:rPr lang="en-US" dirty="0" smtClean="0">
                <a:latin typeface="Times New Roman" pitchFamily="18" charset="0"/>
                <a:cs typeface="Times New Roman" pitchFamily="18" charset="0"/>
              </a:rPr>
              <a:t>186 ha</a:t>
            </a:r>
            <a:r>
              <a:rPr lang="en-US" dirty="0">
                <a:latin typeface="Times New Roman" pitchFamily="18" charset="0"/>
                <a:cs typeface="Times New Roman" pitchFamily="18" charset="0"/>
              </a:rPr>
              <a:t>, </a:t>
            </a:r>
            <a:r>
              <a:rPr lang="en-US" dirty="0" smtClean="0">
                <a:latin typeface="Times New Roman" pitchFamily="18" charset="0"/>
                <a:cs typeface="Times New Roman" pitchFamily="18" charset="0"/>
              </a:rPr>
              <a:t>respectively</a:t>
            </a:r>
            <a:r>
              <a:rPr lang="en-US" dirty="0">
                <a:latin typeface="Times New Roman" pitchFamily="18" charset="0"/>
                <a:cs typeface="Times New Roman" pitchFamily="18" charset="0"/>
              </a:rPr>
              <a:t>. The content of calcium and magnesium was sufficient in entire micro-watershed area with zinc content deficient in </a:t>
            </a:r>
            <a:r>
              <a:rPr lang="en-US" dirty="0" smtClean="0">
                <a:latin typeface="Times New Roman" pitchFamily="18" charset="0"/>
                <a:cs typeface="Times New Roman" pitchFamily="18" charset="0"/>
              </a:rPr>
              <a:t>40 ha</a:t>
            </a:r>
            <a:r>
              <a:rPr lang="en-US" dirty="0">
                <a:latin typeface="Times New Roman" pitchFamily="18" charset="0"/>
                <a:cs typeface="Times New Roman" pitchFamily="18" charset="0"/>
              </a:rPr>
              <a:t>. The available boron content was </a:t>
            </a:r>
            <a:r>
              <a:rPr lang="en-US" dirty="0" smtClean="0">
                <a:latin typeface="Times New Roman" pitchFamily="18" charset="0"/>
                <a:cs typeface="Times New Roman" pitchFamily="18" charset="0"/>
              </a:rPr>
              <a:t>low </a:t>
            </a:r>
            <a:r>
              <a:rPr lang="en-US" dirty="0">
                <a:latin typeface="Times New Roman" pitchFamily="18" charset="0"/>
                <a:cs typeface="Times New Roman" pitchFamily="18" charset="0"/>
              </a:rPr>
              <a:t>in </a:t>
            </a:r>
            <a:r>
              <a:rPr lang="en-US" dirty="0" smtClean="0">
                <a:latin typeface="Times New Roman" pitchFamily="18" charset="0"/>
                <a:cs typeface="Times New Roman" pitchFamily="18" charset="0"/>
              </a:rPr>
              <a:t>131 ha</a:t>
            </a:r>
            <a:r>
              <a:rPr lang="en-US" dirty="0">
                <a:latin typeface="Times New Roman" pitchFamily="18" charset="0"/>
                <a:cs typeface="Times New Roman" pitchFamily="18" charset="0"/>
              </a:rPr>
              <a:t>. </a:t>
            </a:r>
          </a:p>
          <a:p>
            <a:pPr algn="just">
              <a:lnSpc>
                <a:spcPct val="150000"/>
              </a:lnSpc>
            </a:pPr>
            <a:endParaRPr lang="en-US" sz="900" dirty="0">
              <a:latin typeface="Times New Roman" pitchFamily="18" charset="0"/>
              <a:cs typeface="Times New Roman" pitchFamily="18" charset="0"/>
            </a:endParaRPr>
          </a:p>
          <a:p>
            <a:pPr algn="just">
              <a:lnSpc>
                <a:spcPct val="150000"/>
              </a:lnSpc>
              <a:buFont typeface="Arial" pitchFamily="34" charset="0"/>
              <a:buChar char="•"/>
            </a:pPr>
            <a:r>
              <a:rPr lang="en-US" dirty="0">
                <a:latin typeface="Times New Roman" pitchFamily="18" charset="0"/>
                <a:cs typeface="Times New Roman" pitchFamily="18" charset="0"/>
              </a:rPr>
              <a:t>Application of organic manures (FYM/compost) is very much needed as </a:t>
            </a:r>
            <a:r>
              <a:rPr lang="en-US">
                <a:latin typeface="Times New Roman" pitchFamily="18" charset="0"/>
                <a:cs typeface="Times New Roman" pitchFamily="18" charset="0"/>
              </a:rPr>
              <a:t>per </a:t>
            </a:r>
            <a:r>
              <a:rPr lang="en-US" smtClean="0">
                <a:latin typeface="Times New Roman" pitchFamily="18" charset="0"/>
                <a:cs typeface="Times New Roman" pitchFamily="18" charset="0"/>
              </a:rPr>
              <a:t>recommendation. </a:t>
            </a:r>
            <a:r>
              <a:rPr lang="en-US" dirty="0">
                <a:latin typeface="Times New Roman" pitchFamily="18" charset="0"/>
                <a:cs typeface="Times New Roman" pitchFamily="18" charset="0"/>
              </a:rPr>
              <a:t>The areas which are low in </a:t>
            </a:r>
            <a:r>
              <a:rPr lang="en-US" dirty="0" smtClean="0">
                <a:latin typeface="Times New Roman" pitchFamily="18" charset="0"/>
                <a:cs typeface="Times New Roman" pitchFamily="18" charset="0"/>
              </a:rPr>
              <a:t>nitrogen, phosphorus, zinc </a:t>
            </a:r>
            <a:r>
              <a:rPr lang="en-US" dirty="0">
                <a:latin typeface="Times New Roman" pitchFamily="18" charset="0"/>
                <a:cs typeface="Times New Roman" pitchFamily="18" charset="0"/>
              </a:rPr>
              <a:t>and</a:t>
            </a:r>
            <a:r>
              <a:rPr lang="en-US" dirty="0" smtClean="0">
                <a:latin typeface="Times New Roman" pitchFamily="18" charset="0"/>
                <a:cs typeface="Times New Roman" pitchFamily="18" charset="0"/>
              </a:rPr>
              <a:t> </a:t>
            </a:r>
            <a:r>
              <a:rPr lang="en-US" dirty="0">
                <a:latin typeface="Times New Roman" pitchFamily="18" charset="0"/>
                <a:cs typeface="Times New Roman" pitchFamily="18" charset="0"/>
              </a:rPr>
              <a:t>boron content needs to be provided with </a:t>
            </a:r>
            <a:r>
              <a:rPr lang="en-US" dirty="0" smtClean="0">
                <a:latin typeface="Times New Roman" pitchFamily="18" charset="0"/>
                <a:cs typeface="Times New Roman" pitchFamily="18" charset="0"/>
              </a:rPr>
              <a:t>suitable fertilizers. </a:t>
            </a:r>
            <a:endParaRPr lang="en-US" dirty="0">
              <a:latin typeface="Times New Roman" pitchFamily="18" charset="0"/>
              <a:cs typeface="Times New Roman" pitchFamily="18" charset="0"/>
            </a:endParaRPr>
          </a:p>
          <a:p>
            <a:pPr algn="just">
              <a:lnSpc>
                <a:spcPct val="150000"/>
              </a:lnSpc>
            </a:pPr>
            <a:endParaRPr lang="en-US" dirty="0">
              <a:solidFill>
                <a:srgbClr val="FF0000"/>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750464" y="9113964"/>
            <a:ext cx="2987040" cy="511175"/>
          </a:xfrm>
        </p:spPr>
        <p:txBody>
          <a:bodyPr/>
          <a:lstStyle/>
          <a:p>
            <a:r>
              <a:rPr lang="en-IN" dirty="0">
                <a:latin typeface="Times New Roman" pitchFamily="18" charset="0"/>
                <a:cs typeface="Times New Roman" pitchFamily="18" charset="0"/>
              </a:rPr>
              <a:t>iii</a:t>
            </a:r>
          </a:p>
        </p:txBody>
      </p:sp>
      <p:sp>
        <p:nvSpPr>
          <p:cNvPr id="3" name="TextBox 2"/>
          <p:cNvSpPr txBox="1"/>
          <p:nvPr/>
        </p:nvSpPr>
        <p:spPr>
          <a:xfrm>
            <a:off x="542884" y="1014387"/>
            <a:ext cx="11930146" cy="11079905"/>
          </a:xfrm>
          <a:prstGeom prst="rect">
            <a:avLst/>
          </a:prstGeom>
          <a:noFill/>
        </p:spPr>
        <p:txBody>
          <a:bodyPr wrap="square" lIns="91378" tIns="45689" rIns="91378" bIns="45689" numCol="2" spcCol="359761" rtlCol="0">
            <a:spAutoFit/>
          </a:bodyPr>
          <a:lstStyle/>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IN" sz="1500" i="1" dirty="0">
              <a:latin typeface="Times New Roman" pitchFamily="18" charset="0"/>
              <a:ea typeface="Calibri" pitchFamily="34" charset="0"/>
              <a:cs typeface="Times New Roman" pitchFamily="18" charset="0"/>
            </a:endParaRPr>
          </a:p>
          <a:p>
            <a:pPr algn="just">
              <a:lnSpc>
                <a:spcPts val="1800"/>
              </a:lnSpc>
            </a:pPr>
            <a:endParaRPr lang="en-IN" sz="1500"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US" sz="1500" b="1" i="1" dirty="0">
              <a:latin typeface="Times New Roman" pitchFamily="18" charset="0"/>
              <a:ea typeface="Calibri" pitchFamily="34" charset="0"/>
              <a:cs typeface="Times New Roman" pitchFamily="18" charset="0"/>
            </a:endParaRPr>
          </a:p>
          <a:p>
            <a:pPr algn="just">
              <a:lnSpc>
                <a:spcPts val="1800"/>
              </a:lnSpc>
            </a:pPr>
            <a:endParaRPr lang="en-IN" sz="1500" i="1" dirty="0">
              <a:latin typeface="Times New Roman" pitchFamily="18" charset="0"/>
              <a:ea typeface="Calibri" pitchFamily="34" charset="0"/>
              <a:cs typeface="Times New Roman" pitchFamily="18" charset="0"/>
            </a:endParaRPr>
          </a:p>
        </p:txBody>
      </p:sp>
      <p:sp>
        <p:nvSpPr>
          <p:cNvPr id="4" name="TextBox 3"/>
          <p:cNvSpPr txBox="1"/>
          <p:nvPr/>
        </p:nvSpPr>
        <p:spPr>
          <a:xfrm>
            <a:off x="0" y="514323"/>
            <a:ext cx="12801600" cy="461623"/>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wrap="square" lIns="91378" tIns="45689" rIns="91378" bIns="45689" rtlCol="0">
            <a:spAutoFit/>
          </a:bodyPr>
          <a:lstStyle/>
          <a:p>
            <a:pPr algn="ctr"/>
            <a:r>
              <a:rPr lang="en-IN" sz="2400" b="1" dirty="0">
                <a:solidFill>
                  <a:srgbClr val="0045D0"/>
                </a:solidFill>
                <a:latin typeface="Times New Roman" pitchFamily="18" charset="0"/>
                <a:cs typeface="Times New Roman" pitchFamily="18" charset="0"/>
              </a:rPr>
              <a:t>Physical, Cultural and Scientific symbols used in the Atlas</a:t>
            </a:r>
          </a:p>
        </p:txBody>
      </p:sp>
      <p:sp>
        <p:nvSpPr>
          <p:cNvPr id="15" name="TextBox 14"/>
          <p:cNvSpPr txBox="1"/>
          <p:nvPr/>
        </p:nvSpPr>
        <p:spPr>
          <a:xfrm>
            <a:off x="496145" y="1680241"/>
            <a:ext cx="3129938" cy="1015600"/>
          </a:xfrm>
          <a:prstGeom prst="rect">
            <a:avLst/>
          </a:prstGeom>
          <a:noFill/>
          <a:ln>
            <a:solidFill>
              <a:schemeClr val="accent6">
                <a:lumMod val="40000"/>
                <a:lumOff val="60000"/>
              </a:schemeClr>
            </a:solidFill>
          </a:ln>
        </p:spPr>
        <p:txBody>
          <a:bodyPr wrap="square" lIns="91378" tIns="45689" rIns="91378" bIns="45689" rtlCol="0">
            <a:spAutoFit/>
          </a:bodyPr>
          <a:lstStyle/>
          <a:p>
            <a:pPr algn="just">
              <a:lnSpc>
                <a:spcPts val="1800"/>
              </a:lnSpc>
            </a:pPr>
            <a:r>
              <a:rPr lang="en-US" sz="1500" b="1" i="1" dirty="0">
                <a:latin typeface="Times New Roman" pitchFamily="18" charset="0"/>
                <a:ea typeface="Calibri" pitchFamily="34" charset="0"/>
                <a:cs typeface="Times New Roman" pitchFamily="18" charset="0"/>
              </a:rPr>
              <a:t>Inset map</a:t>
            </a:r>
            <a:endParaRPr lang="en-IN" sz="1500" b="1" i="1" dirty="0">
              <a:latin typeface="Times New Roman" pitchFamily="18" charset="0"/>
              <a:ea typeface="Calibri" pitchFamily="34" charset="0"/>
              <a:cs typeface="Times New Roman" pitchFamily="18" charset="0"/>
            </a:endParaRPr>
          </a:p>
          <a:p>
            <a:pPr algn="just">
              <a:lnSpc>
                <a:spcPts val="1800"/>
              </a:lnSpc>
            </a:pPr>
            <a:r>
              <a:rPr lang="en-US" sz="1500" i="1" dirty="0">
                <a:latin typeface="Times New Roman" pitchFamily="18" charset="0"/>
                <a:ea typeface="Calibri" pitchFamily="34" charset="0"/>
                <a:cs typeface="Times New Roman" pitchFamily="18" charset="0"/>
              </a:rPr>
              <a:t>Inset  provided in each map conveys its strategic location i.e. </a:t>
            </a:r>
            <a:r>
              <a:rPr lang="en-US" sz="1500" i="1" dirty="0" err="1">
                <a:latin typeface="Times New Roman" pitchFamily="18" charset="0"/>
                <a:ea typeface="Calibri" pitchFamily="34" charset="0"/>
                <a:cs typeface="Times New Roman" pitchFamily="18" charset="0"/>
              </a:rPr>
              <a:t>Taluk</a:t>
            </a:r>
            <a:r>
              <a:rPr lang="en-US" sz="1500" i="1" dirty="0">
                <a:latin typeface="Times New Roman" pitchFamily="18" charset="0"/>
                <a:ea typeface="Calibri" pitchFamily="34" charset="0"/>
                <a:cs typeface="Times New Roman" pitchFamily="18" charset="0"/>
              </a:rPr>
              <a:t>, Sub-watershed  and  Micro-watershed.</a:t>
            </a:r>
            <a:endParaRPr lang="en-IN" sz="1500" dirty="0">
              <a:latin typeface="Times New Roman" pitchFamily="18" charset="0"/>
              <a:cs typeface="Times New Roman" pitchFamily="18" charset="0"/>
            </a:endParaRPr>
          </a:p>
        </p:txBody>
      </p:sp>
      <p:sp>
        <p:nvSpPr>
          <p:cNvPr id="16" name="TextBox 15"/>
          <p:cNvSpPr txBox="1"/>
          <p:nvPr/>
        </p:nvSpPr>
        <p:spPr>
          <a:xfrm>
            <a:off x="6643688" y="1600179"/>
            <a:ext cx="3069480" cy="1477265"/>
          </a:xfrm>
          <a:prstGeom prst="rect">
            <a:avLst/>
          </a:prstGeom>
          <a:noFill/>
          <a:ln>
            <a:solidFill>
              <a:schemeClr val="accent6">
                <a:lumMod val="40000"/>
                <a:lumOff val="60000"/>
              </a:schemeClr>
            </a:solidFill>
          </a:ln>
        </p:spPr>
        <p:txBody>
          <a:bodyPr wrap="square" lIns="91378" tIns="45689" rIns="91378" bIns="45689" rtlCol="0">
            <a:spAutoFit/>
          </a:bodyPr>
          <a:lstStyle/>
          <a:p>
            <a:pPr algn="just">
              <a:lnSpc>
                <a:spcPts val="1800"/>
              </a:lnSpc>
            </a:pPr>
            <a:r>
              <a:rPr lang="en-US" sz="1500" b="1" i="1" dirty="0">
                <a:latin typeface="Times New Roman" pitchFamily="18" charset="0"/>
                <a:ea typeface="Calibri" pitchFamily="34" charset="0"/>
                <a:cs typeface="Times New Roman" pitchFamily="18" charset="0"/>
              </a:rPr>
              <a:t>Map title</a:t>
            </a:r>
            <a:endParaRPr lang="en-IN" sz="1500" b="1" i="1" dirty="0">
              <a:latin typeface="Times New Roman" pitchFamily="18" charset="0"/>
              <a:ea typeface="Calibri" pitchFamily="34" charset="0"/>
              <a:cs typeface="Times New Roman" pitchFamily="18" charset="0"/>
            </a:endParaRPr>
          </a:p>
          <a:p>
            <a:pPr algn="just">
              <a:lnSpc>
                <a:spcPts val="1800"/>
              </a:lnSpc>
            </a:pPr>
            <a:r>
              <a:rPr lang="en-US" sz="1500" i="1" dirty="0">
                <a:latin typeface="Times New Roman" pitchFamily="18" charset="0"/>
                <a:ea typeface="Calibri" pitchFamily="34" charset="0"/>
                <a:cs typeface="Times New Roman" pitchFamily="18" charset="0"/>
              </a:rPr>
              <a:t>Map title conveys the relevance of  thematic information presented along with  a graphical scale, geographical location and watershed details in text form.</a:t>
            </a:r>
            <a:endParaRPr lang="en-IN" sz="1500" i="1" dirty="0">
              <a:latin typeface="Times New Roman" pitchFamily="18" charset="0"/>
              <a:ea typeface="Calibri" pitchFamily="34" charset="0"/>
              <a:cs typeface="Times New Roman" pitchFamily="18" charset="0"/>
            </a:endParaRPr>
          </a:p>
        </p:txBody>
      </p:sp>
      <p:sp>
        <p:nvSpPr>
          <p:cNvPr id="17" name="TextBox 16"/>
          <p:cNvSpPr txBox="1"/>
          <p:nvPr/>
        </p:nvSpPr>
        <p:spPr>
          <a:xfrm>
            <a:off x="496145" y="3360441"/>
            <a:ext cx="3024336" cy="2169762"/>
          </a:xfrm>
          <a:prstGeom prst="rect">
            <a:avLst/>
          </a:prstGeom>
          <a:noFill/>
          <a:ln>
            <a:solidFill>
              <a:schemeClr val="accent6">
                <a:lumMod val="40000"/>
                <a:lumOff val="60000"/>
              </a:schemeClr>
            </a:solidFill>
          </a:ln>
        </p:spPr>
        <p:txBody>
          <a:bodyPr wrap="square" lIns="91378" tIns="45689" rIns="91378" bIns="45689" rtlCol="0">
            <a:spAutoFit/>
          </a:bodyPr>
          <a:lstStyle/>
          <a:p>
            <a:pPr algn="just">
              <a:lnSpc>
                <a:spcPts val="1800"/>
              </a:lnSpc>
            </a:pPr>
            <a:r>
              <a:rPr lang="en-US" sz="1500" b="1" i="1" dirty="0">
                <a:latin typeface="Times New Roman" pitchFamily="18" charset="0"/>
                <a:ea typeface="Calibri" pitchFamily="34" charset="0"/>
                <a:cs typeface="Times New Roman" pitchFamily="18" charset="0"/>
              </a:rPr>
              <a:t>Legends and symbols</a:t>
            </a:r>
            <a:endParaRPr lang="en-IN" sz="1500" b="1" i="1" dirty="0">
              <a:latin typeface="Times New Roman" pitchFamily="18" charset="0"/>
              <a:ea typeface="Calibri" pitchFamily="34" charset="0"/>
              <a:cs typeface="Times New Roman" pitchFamily="18" charset="0"/>
            </a:endParaRPr>
          </a:p>
          <a:p>
            <a:pPr algn="just">
              <a:lnSpc>
                <a:spcPts val="1800"/>
              </a:lnSpc>
            </a:pPr>
            <a:r>
              <a:rPr lang="en-US" sz="1500" i="1" dirty="0">
                <a:latin typeface="Times New Roman" pitchFamily="18" charset="0"/>
                <a:ea typeface="Calibri" pitchFamily="34" charset="0"/>
                <a:cs typeface="Times New Roman" pitchFamily="18" charset="0"/>
              </a:rPr>
              <a:t>Two legends accompany each map, a </a:t>
            </a:r>
            <a:r>
              <a:rPr lang="en-US" sz="1500" b="1" i="1" dirty="0">
                <a:latin typeface="Times New Roman" pitchFamily="18" charset="0"/>
                <a:ea typeface="Calibri" pitchFamily="34" charset="0"/>
                <a:cs typeface="Times New Roman" pitchFamily="18" charset="0"/>
              </a:rPr>
              <a:t>map reference</a:t>
            </a:r>
            <a:r>
              <a:rPr lang="en-US" sz="1500" i="1" dirty="0">
                <a:latin typeface="Times New Roman" pitchFamily="18" charset="0"/>
                <a:ea typeface="Calibri" pitchFamily="34" charset="0"/>
                <a:cs typeface="Times New Roman" pitchFamily="18" charset="0"/>
              </a:rPr>
              <a:t>, which depicts geographic features and a </a:t>
            </a:r>
            <a:r>
              <a:rPr lang="en-US" sz="1500" b="1" i="1" dirty="0">
                <a:latin typeface="Times New Roman" pitchFamily="18" charset="0"/>
                <a:ea typeface="Calibri" pitchFamily="34" charset="0"/>
                <a:cs typeface="Times New Roman" pitchFamily="18" charset="0"/>
              </a:rPr>
              <a:t>thematic legend </a:t>
            </a:r>
            <a:r>
              <a:rPr lang="en-US" sz="1500" i="1" dirty="0">
                <a:latin typeface="Times New Roman" pitchFamily="18" charset="0"/>
                <a:ea typeface="Calibri" pitchFamily="34" charset="0"/>
                <a:cs typeface="Times New Roman" pitchFamily="18" charset="0"/>
              </a:rPr>
              <a:t>which portrays spatial  information. Picking up the symbol and colour of a particular unit enables one to choose the legends to obtain the required information.</a:t>
            </a:r>
          </a:p>
        </p:txBody>
      </p:sp>
      <p:sp>
        <p:nvSpPr>
          <p:cNvPr id="20" name="TextBox 19"/>
          <p:cNvSpPr txBox="1"/>
          <p:nvPr/>
        </p:nvSpPr>
        <p:spPr>
          <a:xfrm>
            <a:off x="459247" y="5840743"/>
            <a:ext cx="3061232" cy="1246432"/>
          </a:xfrm>
          <a:prstGeom prst="rect">
            <a:avLst/>
          </a:prstGeom>
          <a:noFill/>
          <a:ln>
            <a:solidFill>
              <a:schemeClr val="accent6">
                <a:lumMod val="40000"/>
                <a:lumOff val="60000"/>
              </a:schemeClr>
            </a:solidFill>
          </a:ln>
        </p:spPr>
        <p:txBody>
          <a:bodyPr wrap="square" lIns="91378" tIns="45689" rIns="91378" bIns="45689" rtlCol="0">
            <a:spAutoFit/>
          </a:bodyPr>
          <a:lstStyle/>
          <a:p>
            <a:pPr algn="just">
              <a:lnSpc>
                <a:spcPts val="1800"/>
              </a:lnSpc>
            </a:pPr>
            <a:r>
              <a:rPr lang="en-US" sz="1500" b="1" i="1" dirty="0">
                <a:latin typeface="Times New Roman" pitchFamily="18" charset="0"/>
                <a:ea typeface="Calibri" pitchFamily="34" charset="0"/>
                <a:cs typeface="Times New Roman" pitchFamily="18" charset="0"/>
              </a:rPr>
              <a:t>Map </a:t>
            </a:r>
            <a:r>
              <a:rPr lang="en-US" sz="1500" b="1" i="1" dirty="0" err="1">
                <a:latin typeface="Times New Roman" pitchFamily="18" charset="0"/>
                <a:ea typeface="Calibri" pitchFamily="34" charset="0"/>
                <a:cs typeface="Times New Roman" pitchFamily="18" charset="0"/>
              </a:rPr>
              <a:t>colours</a:t>
            </a:r>
            <a:endParaRPr lang="en-IN" sz="1500" b="1" i="1" dirty="0">
              <a:latin typeface="Times New Roman" pitchFamily="18" charset="0"/>
              <a:ea typeface="Calibri" pitchFamily="34" charset="0"/>
              <a:cs typeface="Times New Roman" pitchFamily="18" charset="0"/>
            </a:endParaRPr>
          </a:p>
          <a:p>
            <a:pPr algn="just">
              <a:lnSpc>
                <a:spcPts val="1800"/>
              </a:lnSpc>
            </a:pPr>
            <a:r>
              <a:rPr lang="en-US" sz="1500" i="1" dirty="0">
                <a:latin typeface="Times New Roman" pitchFamily="18" charset="0"/>
                <a:ea typeface="Calibri" pitchFamily="34" charset="0"/>
                <a:cs typeface="Times New Roman" pitchFamily="18" charset="0"/>
              </a:rPr>
              <a:t>Different shades of </a:t>
            </a:r>
            <a:r>
              <a:rPr lang="en-US" sz="1500" i="1" dirty="0" err="1">
                <a:latin typeface="Times New Roman" pitchFamily="18" charset="0"/>
                <a:ea typeface="Calibri" pitchFamily="34" charset="0"/>
                <a:cs typeface="Times New Roman" pitchFamily="18" charset="0"/>
              </a:rPr>
              <a:t>colours</a:t>
            </a:r>
            <a:r>
              <a:rPr lang="en-US" sz="1500" i="1" dirty="0">
                <a:latin typeface="Times New Roman" pitchFamily="18" charset="0"/>
                <a:ea typeface="Calibri" pitchFamily="34" charset="0"/>
                <a:cs typeface="Times New Roman" pitchFamily="18" charset="0"/>
              </a:rPr>
              <a:t> are used as an aid to distinguish the different classes of soils, crop suitability  and other maps.</a:t>
            </a:r>
            <a:endParaRPr lang="en-IN" sz="1500" dirty="0">
              <a:latin typeface="Times New Roman" pitchFamily="18" charset="0"/>
              <a:cs typeface="Times New Roman" pitchFamily="18" charset="0"/>
            </a:endParaRPr>
          </a:p>
        </p:txBody>
      </p:sp>
      <p:sp>
        <p:nvSpPr>
          <p:cNvPr id="21" name="TextBox 20"/>
          <p:cNvSpPr txBox="1"/>
          <p:nvPr/>
        </p:nvSpPr>
        <p:spPr>
          <a:xfrm>
            <a:off x="424136" y="7320880"/>
            <a:ext cx="3047706" cy="1938930"/>
          </a:xfrm>
          <a:prstGeom prst="rect">
            <a:avLst/>
          </a:prstGeom>
          <a:noFill/>
          <a:ln>
            <a:solidFill>
              <a:schemeClr val="accent6">
                <a:lumMod val="40000"/>
                <a:lumOff val="60000"/>
              </a:schemeClr>
            </a:solidFill>
          </a:ln>
        </p:spPr>
        <p:txBody>
          <a:bodyPr wrap="square" lIns="91378" tIns="45689" rIns="91378" bIns="45689" rtlCol="0">
            <a:spAutoFit/>
          </a:bodyPr>
          <a:lstStyle/>
          <a:p>
            <a:pPr algn="just">
              <a:lnSpc>
                <a:spcPts val="1800"/>
              </a:lnSpc>
            </a:pPr>
            <a:r>
              <a:rPr lang="en-US" sz="1500" b="1" i="1" dirty="0">
                <a:latin typeface="Times New Roman" pitchFamily="18" charset="0"/>
                <a:ea typeface="Calibri" pitchFamily="34" charset="0"/>
                <a:cs typeface="Times New Roman" pitchFamily="18" charset="0"/>
              </a:rPr>
              <a:t>Map key</a:t>
            </a:r>
            <a:endParaRPr lang="en-IN" sz="1500" b="1" i="1" dirty="0">
              <a:latin typeface="Times New Roman" pitchFamily="18" charset="0"/>
              <a:ea typeface="Calibri" pitchFamily="34" charset="0"/>
              <a:cs typeface="Times New Roman" pitchFamily="18" charset="0"/>
            </a:endParaRPr>
          </a:p>
          <a:p>
            <a:pPr algn="just">
              <a:lnSpc>
                <a:spcPts val="1800"/>
              </a:lnSpc>
            </a:pPr>
            <a:r>
              <a:rPr lang="en-US" sz="1500" i="1" dirty="0">
                <a:latin typeface="Times New Roman" pitchFamily="18" charset="0"/>
                <a:ea typeface="Calibri" pitchFamily="34" charset="0"/>
                <a:cs typeface="Times New Roman" pitchFamily="18" charset="0"/>
              </a:rPr>
              <a:t>There are many thematic types to be differentiated on the map solely based on </a:t>
            </a:r>
            <a:r>
              <a:rPr lang="en-US" sz="1500" i="1" dirty="0" err="1">
                <a:latin typeface="Times New Roman" pitchFamily="18" charset="0"/>
                <a:ea typeface="Calibri" pitchFamily="34" charset="0"/>
                <a:cs typeface="Times New Roman" pitchFamily="18" charset="0"/>
              </a:rPr>
              <a:t>colour</a:t>
            </a:r>
            <a:r>
              <a:rPr lang="en-US" sz="1500" i="1" dirty="0">
                <a:latin typeface="Times New Roman" pitchFamily="18" charset="0"/>
                <a:ea typeface="Calibri" pitchFamily="34" charset="0"/>
                <a:cs typeface="Times New Roman" pitchFamily="18" charset="0"/>
              </a:rPr>
              <a:t>. Therefore soils and suitability types and their limitations are distinguished by  </a:t>
            </a:r>
            <a:r>
              <a:rPr lang="en-US" sz="1500" i="1" dirty="0" err="1">
                <a:latin typeface="Times New Roman" pitchFamily="18" charset="0"/>
                <a:ea typeface="Calibri" pitchFamily="34" charset="0"/>
                <a:cs typeface="Times New Roman" pitchFamily="18" charset="0"/>
              </a:rPr>
              <a:t>colours</a:t>
            </a:r>
            <a:r>
              <a:rPr lang="en-US" sz="1500" i="1" dirty="0">
                <a:latin typeface="Times New Roman" pitchFamily="18" charset="0"/>
                <a:ea typeface="Calibri" pitchFamily="34" charset="0"/>
                <a:cs typeface="Times New Roman" pitchFamily="18" charset="0"/>
              </a:rPr>
              <a:t> with a combination of alpha-numeric characters. </a:t>
            </a:r>
            <a:endParaRPr lang="en-IN" sz="1500" i="1" dirty="0">
              <a:latin typeface="Times New Roman" pitchFamily="18" charset="0"/>
              <a:ea typeface="Calibri" pitchFamily="34" charset="0"/>
              <a:cs typeface="Times New Roman" pitchFamily="18" charset="0"/>
            </a:endParaRPr>
          </a:p>
        </p:txBody>
      </p:sp>
      <p:sp>
        <p:nvSpPr>
          <p:cNvPr id="22" name="TextBox 21"/>
          <p:cNvSpPr txBox="1"/>
          <p:nvPr/>
        </p:nvSpPr>
        <p:spPr>
          <a:xfrm>
            <a:off x="6643687" y="3607838"/>
            <a:ext cx="3141488" cy="1938930"/>
          </a:xfrm>
          <a:prstGeom prst="rect">
            <a:avLst/>
          </a:prstGeom>
          <a:noFill/>
          <a:ln>
            <a:solidFill>
              <a:schemeClr val="accent6">
                <a:lumMod val="40000"/>
                <a:lumOff val="60000"/>
              </a:schemeClr>
            </a:solidFill>
          </a:ln>
        </p:spPr>
        <p:txBody>
          <a:bodyPr wrap="square" lIns="91378" tIns="45689" rIns="91378" bIns="45689" rtlCol="0">
            <a:spAutoFit/>
          </a:bodyPr>
          <a:lstStyle/>
          <a:p>
            <a:pPr algn="just">
              <a:lnSpc>
                <a:spcPts val="1800"/>
              </a:lnSpc>
            </a:pPr>
            <a:r>
              <a:rPr lang="en-US" sz="1500" b="1" i="1" dirty="0">
                <a:latin typeface="Times New Roman" pitchFamily="18" charset="0"/>
                <a:ea typeface="Calibri" pitchFamily="34" charset="0"/>
                <a:cs typeface="Times New Roman" pitchFamily="18" charset="0"/>
              </a:rPr>
              <a:t> Soil Units</a:t>
            </a:r>
            <a:endParaRPr lang="en-IN" sz="1500" b="1" i="1" dirty="0">
              <a:latin typeface="Times New Roman" pitchFamily="18" charset="0"/>
              <a:ea typeface="Calibri" pitchFamily="34" charset="0"/>
              <a:cs typeface="Times New Roman" pitchFamily="18" charset="0"/>
            </a:endParaRPr>
          </a:p>
          <a:p>
            <a:pPr algn="just">
              <a:lnSpc>
                <a:spcPts val="1800"/>
              </a:lnSpc>
            </a:pPr>
            <a:r>
              <a:rPr lang="en-US" sz="1500" i="1" dirty="0">
                <a:latin typeface="Times New Roman" pitchFamily="18" charset="0"/>
                <a:ea typeface="Calibri" pitchFamily="34" charset="0"/>
                <a:cs typeface="Times New Roman" pitchFamily="18" charset="0"/>
              </a:rPr>
              <a:t>The soil map may be read at different levels. The most detailed level is that of the soil phase. Soil phases are distinguished within soil series mainly based  on differences in surface of soil texture, slope, erosion, gravelliness, etc.</a:t>
            </a:r>
          </a:p>
        </p:txBody>
      </p:sp>
      <p:sp>
        <p:nvSpPr>
          <p:cNvPr id="23" name="TextBox 22"/>
          <p:cNvSpPr txBox="1"/>
          <p:nvPr/>
        </p:nvSpPr>
        <p:spPr>
          <a:xfrm>
            <a:off x="6648962" y="5868269"/>
            <a:ext cx="3252302" cy="1708097"/>
          </a:xfrm>
          <a:prstGeom prst="rect">
            <a:avLst/>
          </a:prstGeom>
          <a:noFill/>
          <a:ln>
            <a:solidFill>
              <a:schemeClr val="accent6">
                <a:lumMod val="40000"/>
                <a:lumOff val="60000"/>
              </a:schemeClr>
            </a:solidFill>
          </a:ln>
        </p:spPr>
        <p:txBody>
          <a:bodyPr wrap="square" lIns="91378" tIns="45689" rIns="91378" bIns="45689" rtlCol="0">
            <a:spAutoFit/>
          </a:bodyPr>
          <a:lstStyle/>
          <a:p>
            <a:pPr algn="just">
              <a:lnSpc>
                <a:spcPts val="1800"/>
              </a:lnSpc>
            </a:pPr>
            <a:r>
              <a:rPr lang="en-US" sz="1500" b="1" i="1" dirty="0">
                <a:latin typeface="Times New Roman" pitchFamily="18" charset="0"/>
                <a:ea typeface="Calibri" pitchFamily="34" charset="0"/>
                <a:cs typeface="Times New Roman" pitchFamily="18" charset="0"/>
              </a:rPr>
              <a:t>Land Management Units (LMU)</a:t>
            </a:r>
            <a:endParaRPr lang="en-IN" sz="1500" b="1" i="1" dirty="0">
              <a:latin typeface="Times New Roman" pitchFamily="18" charset="0"/>
              <a:ea typeface="Calibri" pitchFamily="34" charset="0"/>
              <a:cs typeface="Times New Roman" pitchFamily="18" charset="0"/>
            </a:endParaRPr>
          </a:p>
          <a:p>
            <a:pPr algn="just">
              <a:lnSpc>
                <a:spcPts val="1800"/>
              </a:lnSpc>
            </a:pPr>
            <a:r>
              <a:rPr lang="en-US" sz="1500" i="1" dirty="0">
                <a:latin typeface="Times New Roman" pitchFamily="18" charset="0"/>
                <a:ea typeface="Calibri" pitchFamily="34" charset="0"/>
                <a:cs typeface="Times New Roman" pitchFamily="18" charset="0"/>
              </a:rPr>
              <a:t>Grouping of similar soil areas based on their soil-site characteristics into management units that respond similarly for a given level of management are designated as land management  units.</a:t>
            </a:r>
          </a:p>
        </p:txBody>
      </p:sp>
      <p:sp>
        <p:nvSpPr>
          <p:cNvPr id="24" name="TextBox 23"/>
          <p:cNvSpPr txBox="1"/>
          <p:nvPr/>
        </p:nvSpPr>
        <p:spPr>
          <a:xfrm>
            <a:off x="6688834" y="7662249"/>
            <a:ext cx="3240360" cy="1708097"/>
          </a:xfrm>
          <a:prstGeom prst="rect">
            <a:avLst/>
          </a:prstGeom>
          <a:noFill/>
          <a:ln>
            <a:solidFill>
              <a:schemeClr val="accent6">
                <a:lumMod val="40000"/>
                <a:lumOff val="60000"/>
              </a:schemeClr>
            </a:solidFill>
          </a:ln>
        </p:spPr>
        <p:txBody>
          <a:bodyPr wrap="square" lIns="91378" tIns="45689" rIns="91378" bIns="45689" rtlCol="0">
            <a:spAutoFit/>
          </a:bodyPr>
          <a:lstStyle/>
          <a:p>
            <a:pPr algn="just">
              <a:lnSpc>
                <a:spcPts val="1800"/>
              </a:lnSpc>
            </a:pPr>
            <a:r>
              <a:rPr lang="en-US" sz="1500" b="1" i="1" dirty="0">
                <a:latin typeface="Times New Roman" pitchFamily="18" charset="0"/>
                <a:ea typeface="Calibri" pitchFamily="34" charset="0"/>
                <a:cs typeface="Times New Roman" pitchFamily="18" charset="0"/>
              </a:rPr>
              <a:t>Soil and plot boundaries</a:t>
            </a:r>
            <a:endParaRPr lang="en-IN" sz="1500" b="1" i="1" dirty="0">
              <a:latin typeface="Times New Roman" pitchFamily="18" charset="0"/>
              <a:ea typeface="Calibri" pitchFamily="34" charset="0"/>
              <a:cs typeface="Times New Roman" pitchFamily="18" charset="0"/>
            </a:endParaRPr>
          </a:p>
          <a:p>
            <a:pPr algn="just">
              <a:lnSpc>
                <a:spcPts val="1800"/>
              </a:lnSpc>
            </a:pPr>
            <a:r>
              <a:rPr lang="en-US" sz="1500" i="1" dirty="0">
                <a:latin typeface="Times New Roman" pitchFamily="18" charset="0"/>
                <a:ea typeface="Calibri" pitchFamily="34" charset="0"/>
                <a:cs typeface="Times New Roman" pitchFamily="18" charset="0"/>
              </a:rPr>
              <a:t>Soil units shown on the map are represented by both the color and a numeral. The soil boundaries are superimposed on land parcel with revenue survey number boundaries to visualize its spatial extent.</a:t>
            </a:r>
            <a:endParaRPr lang="en-IN" sz="1500" dirty="0">
              <a:latin typeface="Times New Roman" pitchFamily="18" charset="0"/>
              <a:cs typeface="Times New Roman" pitchFamily="18" charset="0"/>
            </a:endParaRPr>
          </a:p>
        </p:txBody>
      </p:sp>
      <p:cxnSp>
        <p:nvCxnSpPr>
          <p:cNvPr id="29" name="Straight Arrow Connector 28"/>
          <p:cNvCxnSpPr/>
          <p:nvPr/>
        </p:nvCxnSpPr>
        <p:spPr>
          <a:xfrm>
            <a:off x="2757464" y="1800204"/>
            <a:ext cx="1071570" cy="158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1" name="Straight Arrow Connector 30"/>
          <p:cNvCxnSpPr/>
          <p:nvPr/>
        </p:nvCxnSpPr>
        <p:spPr>
          <a:xfrm>
            <a:off x="3186091" y="6096744"/>
            <a:ext cx="585792" cy="158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2" name="Straight Arrow Connector 31"/>
          <p:cNvCxnSpPr/>
          <p:nvPr/>
        </p:nvCxnSpPr>
        <p:spPr>
          <a:xfrm>
            <a:off x="2471712" y="7300930"/>
            <a:ext cx="1214445" cy="158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4" name="Straight Arrow Connector 33"/>
          <p:cNvCxnSpPr/>
          <p:nvPr/>
        </p:nvCxnSpPr>
        <p:spPr>
          <a:xfrm>
            <a:off x="8777063" y="3792488"/>
            <a:ext cx="1343034" cy="158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8" name="Straight Arrow Connector 37"/>
          <p:cNvCxnSpPr/>
          <p:nvPr/>
        </p:nvCxnSpPr>
        <p:spPr>
          <a:xfrm>
            <a:off x="3100365" y="5552677"/>
            <a:ext cx="700092" cy="400053"/>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6" name="Straight Arrow Connector 35"/>
          <p:cNvCxnSpPr/>
          <p:nvPr/>
        </p:nvCxnSpPr>
        <p:spPr>
          <a:xfrm>
            <a:off x="9641160" y="7824936"/>
            <a:ext cx="576064" cy="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35" name="Rectangle 34"/>
          <p:cNvSpPr/>
          <p:nvPr/>
        </p:nvSpPr>
        <p:spPr>
          <a:xfrm>
            <a:off x="640160" y="1005663"/>
            <a:ext cx="11665296" cy="329298"/>
          </a:xfrm>
          <a:prstGeom prst="rect">
            <a:avLst/>
          </a:prstGeom>
        </p:spPr>
        <p:txBody>
          <a:bodyPr wrap="square" lIns="91417" tIns="45709" rIns="91417" bIns="45709">
            <a:spAutoFit/>
          </a:bodyPr>
          <a:lstStyle/>
          <a:p>
            <a:pPr algn="just"/>
            <a:r>
              <a:rPr lang="en-IN" sz="1500" dirty="0">
                <a:latin typeface="Times New Roman" pitchFamily="18" charset="0"/>
                <a:ea typeface="Calibri" pitchFamily="34" charset="0"/>
                <a:cs typeface="Times New Roman" pitchFamily="18" charset="0"/>
              </a:rPr>
              <a:t>Each map in the atlas is complemented with physical, cultural and scientific symbols to facilitate easy map reading.</a:t>
            </a:r>
            <a:endParaRPr lang="en-US" sz="1500" dirty="0">
              <a:latin typeface="Times New Roman" pitchFamily="18" charset="0"/>
              <a:ea typeface="Calibri" pitchFamily="34" charset="0"/>
              <a:cs typeface="Times New Roman" pitchFamily="18" charset="0"/>
            </a:endParaRPr>
          </a:p>
        </p:txBody>
      </p:sp>
      <p:cxnSp>
        <p:nvCxnSpPr>
          <p:cNvPr id="33" name="Straight Arrow Connector 32"/>
          <p:cNvCxnSpPr/>
          <p:nvPr/>
        </p:nvCxnSpPr>
        <p:spPr>
          <a:xfrm>
            <a:off x="9137104" y="1704256"/>
            <a:ext cx="785814" cy="158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7" name="Straight Arrow Connector 36"/>
          <p:cNvCxnSpPr/>
          <p:nvPr/>
        </p:nvCxnSpPr>
        <p:spPr>
          <a:xfrm>
            <a:off x="9713168" y="6024736"/>
            <a:ext cx="504056" cy="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0" name="Straight Arrow Connector 29"/>
          <p:cNvCxnSpPr/>
          <p:nvPr/>
        </p:nvCxnSpPr>
        <p:spPr>
          <a:xfrm>
            <a:off x="3088432" y="3576464"/>
            <a:ext cx="1080120" cy="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pic>
        <p:nvPicPr>
          <p:cNvPr id="5" name="Picture 4">
            <a:extLst>
              <a:ext uri="{FF2B5EF4-FFF2-40B4-BE49-F238E27FC236}">
                <a16:creationId xmlns:a16="http://schemas.microsoft.com/office/drawing/2014/main" xmlns="" id="{E3E8063B-AC17-4F8C-9309-3C5DF03518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66371" y="1444487"/>
            <a:ext cx="2752621" cy="1190618"/>
          </a:xfrm>
          <a:prstGeom prst="rect">
            <a:avLst/>
          </a:prstGeom>
        </p:spPr>
      </p:pic>
      <p:pic>
        <p:nvPicPr>
          <p:cNvPr id="6" name="Picture 5">
            <a:extLst>
              <a:ext uri="{FF2B5EF4-FFF2-40B4-BE49-F238E27FC236}">
                <a16:creationId xmlns:a16="http://schemas.microsoft.com/office/drawing/2014/main" xmlns="" id="{1E19F6C8-A27B-43F2-8655-9523CE0BDB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6964" y="1446635"/>
            <a:ext cx="1570441" cy="1686160"/>
          </a:xfrm>
          <a:prstGeom prst="rect">
            <a:avLst/>
          </a:prstGeom>
        </p:spPr>
      </p:pic>
      <p:pic>
        <p:nvPicPr>
          <p:cNvPr id="7" name="Picture 6">
            <a:extLst>
              <a:ext uri="{FF2B5EF4-FFF2-40B4-BE49-F238E27FC236}">
                <a16:creationId xmlns:a16="http://schemas.microsoft.com/office/drawing/2014/main" xmlns="" id="{45F11975-275C-483E-A6E8-6A468A5482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68552" y="3332375"/>
            <a:ext cx="2057687" cy="1659868"/>
          </a:xfrm>
          <a:prstGeom prst="rect">
            <a:avLst/>
          </a:prstGeom>
        </p:spPr>
      </p:pic>
      <p:pic>
        <p:nvPicPr>
          <p:cNvPr id="9" name="Picture 8">
            <a:extLst>
              <a:ext uri="{FF2B5EF4-FFF2-40B4-BE49-F238E27FC236}">
                <a16:creationId xmlns:a16="http://schemas.microsoft.com/office/drawing/2014/main" xmlns="" id="{76EE11A9-F489-4F32-B9A5-D5619091901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14148" y="5107537"/>
            <a:ext cx="2072162" cy="1785951"/>
          </a:xfrm>
          <a:prstGeom prst="rect">
            <a:avLst/>
          </a:prstGeom>
        </p:spPr>
      </p:pic>
      <p:pic>
        <p:nvPicPr>
          <p:cNvPr id="10" name="Picture 9">
            <a:extLst>
              <a:ext uri="{FF2B5EF4-FFF2-40B4-BE49-F238E27FC236}">
                <a16:creationId xmlns:a16="http://schemas.microsoft.com/office/drawing/2014/main" xmlns="" id="{45F4E5E6-966C-4F03-B04E-0A995C9E9B1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561347" y="6923199"/>
            <a:ext cx="2532787" cy="2190766"/>
          </a:xfrm>
          <a:prstGeom prst="rect">
            <a:avLst/>
          </a:prstGeom>
        </p:spPr>
      </p:pic>
      <p:pic>
        <p:nvPicPr>
          <p:cNvPr id="11" name="Picture 10">
            <a:extLst>
              <a:ext uri="{FF2B5EF4-FFF2-40B4-BE49-F238E27FC236}">
                <a16:creationId xmlns:a16="http://schemas.microsoft.com/office/drawing/2014/main" xmlns="" id="{6C2611F5-8030-4BF3-B1A7-B6CFA42A226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106713" y="3222013"/>
            <a:ext cx="2502155" cy="1584204"/>
          </a:xfrm>
          <a:prstGeom prst="rect">
            <a:avLst/>
          </a:prstGeom>
        </p:spPr>
      </p:pic>
      <p:pic>
        <p:nvPicPr>
          <p:cNvPr id="13" name="Picture 12">
            <a:extLst>
              <a:ext uri="{FF2B5EF4-FFF2-40B4-BE49-F238E27FC236}">
                <a16:creationId xmlns:a16="http://schemas.microsoft.com/office/drawing/2014/main" xmlns="" id="{152F3679-9535-4D07-A70D-0D47F85D524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42552" y="4815118"/>
            <a:ext cx="2230478" cy="2437682"/>
          </a:xfrm>
          <a:prstGeom prst="rect">
            <a:avLst/>
          </a:prstGeom>
        </p:spPr>
      </p:pic>
      <p:pic>
        <p:nvPicPr>
          <p:cNvPr id="14" name="Picture 13">
            <a:extLst>
              <a:ext uri="{FF2B5EF4-FFF2-40B4-BE49-F238E27FC236}">
                <a16:creationId xmlns:a16="http://schemas.microsoft.com/office/drawing/2014/main" xmlns="" id="{218F20E3-0AEB-4A35-9E35-293E2F4B060F}"/>
              </a:ext>
            </a:extLst>
          </p:cNvPr>
          <p:cNvPicPr>
            <a:picLocks noChangeAspect="1"/>
          </p:cNvPicPr>
          <p:nvPr/>
        </p:nvPicPr>
        <p:blipFill>
          <a:blip r:embed="rId10"/>
          <a:stretch>
            <a:fillRect/>
          </a:stretch>
        </p:blipFill>
        <p:spPr>
          <a:xfrm>
            <a:off x="5392688" y="8184976"/>
            <a:ext cx="1260704" cy="1070838"/>
          </a:xfrm>
          <a:prstGeom prst="rect">
            <a:avLst/>
          </a:prstGeom>
        </p:spPr>
      </p:pic>
      <p:pic>
        <p:nvPicPr>
          <p:cNvPr id="8" name="Picture 7">
            <a:extLst>
              <a:ext uri="{FF2B5EF4-FFF2-40B4-BE49-F238E27FC236}">
                <a16:creationId xmlns:a16="http://schemas.microsoft.com/office/drawing/2014/main" xmlns="" id="{3D91B422-E34F-45FF-B923-7D5657A7B04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252019" y="7715713"/>
            <a:ext cx="2267750" cy="153691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472634" y="8944007"/>
            <a:ext cx="2987040" cy="511175"/>
          </a:xfrm>
        </p:spPr>
        <p:txBody>
          <a:bodyPr/>
          <a:lstStyle/>
          <a:p>
            <a:r>
              <a:rPr lang="en-IN" dirty="0"/>
              <a:t>1</a:t>
            </a:r>
          </a:p>
        </p:txBody>
      </p:sp>
      <p:sp>
        <p:nvSpPr>
          <p:cNvPr id="3" name="Rectangle 1"/>
          <p:cNvSpPr>
            <a:spLocks noChangeArrowheads="1"/>
          </p:cNvSpPr>
          <p:nvPr/>
        </p:nvSpPr>
        <p:spPr bwMode="auto">
          <a:xfrm>
            <a:off x="496144" y="520771"/>
            <a:ext cx="11665296" cy="830934"/>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vert="horz" wrap="square" lIns="91378" tIns="45689" rIns="91378" bIns="45689" numCol="1" anchor="ctr" anchorCtr="0" compatLnSpc="1">
            <a:prstTxWarp prst="textNoShape">
              <a:avLst/>
            </a:prstTxWarp>
            <a:spAutoFit/>
          </a:bodyPr>
          <a:lstStyle/>
          <a:p>
            <a:pPr algn="ctr" defTabSz="913797"/>
            <a:r>
              <a:rPr lang="en-US" sz="2400" b="1" dirty="0">
                <a:solidFill>
                  <a:srgbClr val="0D0DB3"/>
                </a:solidFill>
                <a:latin typeface="Times New Roman" pitchFamily="18" charset="0"/>
                <a:ea typeface="Calibri" pitchFamily="34" charset="0"/>
                <a:cs typeface="Times New Roman" pitchFamily="18" charset="0"/>
              </a:rPr>
              <a:t>Land resource inventory of Balepalli</a:t>
            </a:r>
            <a:r>
              <a:rPr lang="en-US" sz="2400" b="1" dirty="0">
                <a:solidFill>
                  <a:srgbClr val="0D0DB3"/>
                </a:solidFill>
                <a:latin typeface="Times New Roman" pitchFamily="18" charset="0"/>
                <a:cs typeface="Times New Roman" pitchFamily="18" charset="0"/>
              </a:rPr>
              <a:t> </a:t>
            </a:r>
            <a:r>
              <a:rPr lang="en-US" sz="2400" b="1" dirty="0">
                <a:solidFill>
                  <a:srgbClr val="0D0DB3"/>
                </a:solidFill>
                <a:latin typeface="Times New Roman" pitchFamily="18" charset="0"/>
                <a:ea typeface="Calibri" pitchFamily="34" charset="0"/>
                <a:cs typeface="Times New Roman" pitchFamily="18" charset="0"/>
              </a:rPr>
              <a:t>micro-watershed, Doddaballapura Taluk, Bangalore Rural district for Micro watershed planning-</a:t>
            </a:r>
            <a:r>
              <a:rPr lang="en-US" sz="2400" b="1" dirty="0">
                <a:solidFill>
                  <a:schemeClr val="tx1"/>
                </a:solidFill>
                <a:latin typeface="Times New Roman" pitchFamily="18" charset="0"/>
                <a:ea typeface="Calibri" pitchFamily="34" charset="0"/>
                <a:cs typeface="Times New Roman" pitchFamily="18" charset="0"/>
              </a:rPr>
              <a:t>A study by UAS, Bangalore </a:t>
            </a:r>
            <a:endParaRPr lang="en-US" sz="2400" b="1" dirty="0">
              <a:solidFill>
                <a:schemeClr val="tx1"/>
              </a:solidFill>
              <a:latin typeface="Times New Roman" pitchFamily="18" charset="0"/>
              <a:cs typeface="Times New Roman" pitchFamily="18" charset="0"/>
            </a:endParaRPr>
          </a:p>
        </p:txBody>
      </p:sp>
      <p:sp>
        <p:nvSpPr>
          <p:cNvPr id="7" name="Rectangle 6"/>
          <p:cNvSpPr/>
          <p:nvPr/>
        </p:nvSpPr>
        <p:spPr>
          <a:xfrm>
            <a:off x="496146" y="1704257"/>
            <a:ext cx="1437206" cy="369310"/>
          </a:xfrm>
          <a:prstGeom prst="rect">
            <a:avLst/>
          </a:prstGeom>
        </p:spPr>
        <p:txBody>
          <a:bodyPr wrap="none" lIns="91417" tIns="45709" rIns="91417" bIns="45709">
            <a:spAutoFit/>
          </a:bodyPr>
          <a:lstStyle/>
          <a:p>
            <a:pPr defTabSz="913797" eaLnBrk="0" hangingPunct="0">
              <a:spcBef>
                <a:spcPts val="1200"/>
              </a:spcBef>
              <a:spcAft>
                <a:spcPts val="0"/>
              </a:spcAft>
            </a:pPr>
            <a:r>
              <a:rPr lang="en-US" b="1" dirty="0">
                <a:latin typeface="Times New Roman" pitchFamily="18" charset="0"/>
                <a:ea typeface="Calibri" pitchFamily="34" charset="0"/>
                <a:cs typeface="Times New Roman" pitchFamily="18" charset="0"/>
              </a:rPr>
              <a:t>Introduction</a:t>
            </a:r>
          </a:p>
        </p:txBody>
      </p:sp>
      <p:sp>
        <p:nvSpPr>
          <p:cNvPr id="6" name="TextBox 5"/>
          <p:cNvSpPr txBox="1"/>
          <p:nvPr/>
        </p:nvSpPr>
        <p:spPr>
          <a:xfrm>
            <a:off x="471446" y="2014518"/>
            <a:ext cx="11858708" cy="6918085"/>
          </a:xfrm>
          <a:prstGeom prst="rect">
            <a:avLst/>
          </a:prstGeom>
          <a:noFill/>
        </p:spPr>
        <p:txBody>
          <a:bodyPr wrap="square" lIns="91333" tIns="45667" rIns="91333" bIns="45667" numCol="2" spcCol="359587" rtlCol="0">
            <a:spAutoFit/>
          </a:bodyPr>
          <a:lstStyle/>
          <a:p>
            <a:pPr algn="just">
              <a:spcBef>
                <a:spcPts val="1200"/>
              </a:spcBef>
              <a:spcAft>
                <a:spcPts val="1200"/>
              </a:spcAft>
            </a:pPr>
            <a:r>
              <a:rPr lang="en-US" sz="1500" dirty="0">
                <a:latin typeface="Times New Roman" pitchFamily="18" charset="0"/>
                <a:cs typeface="Times New Roman" pitchFamily="18" charset="0"/>
              </a:rPr>
              <a:t>	Soil and water are the two precious natural resources which are essential for crop production and existence of life on earth. Rainfed agriculture is under severe stress due to various constraints related to agriculture like uneven and erratic distribution of rainfall, indiscriminate use of fertilizers, chemicals and pesticides, adoption of improper land and crop management practices, soil erosion, decline in soil </a:t>
            </a:r>
            <a:r>
              <a:rPr lang="en-US" sz="1500" dirty="0" smtClean="0">
                <a:latin typeface="Times New Roman" pitchFamily="18" charset="0"/>
                <a:cs typeface="Times New Roman" pitchFamily="18" charset="0"/>
              </a:rPr>
              <a:t>fertility and </a:t>
            </a:r>
            <a:r>
              <a:rPr lang="en-US" sz="1500" dirty="0">
                <a:latin typeface="Times New Roman" pitchFamily="18" charset="0"/>
                <a:cs typeface="Times New Roman" pitchFamily="18" charset="0"/>
              </a:rPr>
              <a:t>ground water resources leading to low crop productivity.</a:t>
            </a:r>
          </a:p>
          <a:p>
            <a:pPr algn="just">
              <a:spcBef>
                <a:spcPts val="1200"/>
              </a:spcBef>
              <a:spcAft>
                <a:spcPts val="1200"/>
              </a:spcAft>
            </a:pPr>
            <a:r>
              <a:rPr lang="en-US" sz="1500" dirty="0">
                <a:latin typeface="Times New Roman" pitchFamily="18" charset="0"/>
                <a:cs typeface="Times New Roman" pitchFamily="18" charset="0"/>
              </a:rPr>
              <a:t>	The area under rainfed agriculture has to be managed effectively using the best available practices to enhance the production of food, fodder and fuel. This is possible if the land resources are characterized at each parcel of land through detailed land resource inventory using the best available techniques of remote sensing, Global Positioning System (GPS) and Geographic Information System (GIS).</a:t>
            </a:r>
          </a:p>
          <a:p>
            <a:pPr algn="just">
              <a:spcBef>
                <a:spcPts val="1200"/>
              </a:spcBef>
              <a:spcAft>
                <a:spcPts val="1200"/>
              </a:spcAft>
            </a:pPr>
            <a:r>
              <a:rPr lang="en-US" sz="1500" dirty="0">
                <a:latin typeface="Times New Roman" pitchFamily="18" charset="0"/>
                <a:cs typeface="Times New Roman" pitchFamily="18" charset="0"/>
              </a:rPr>
              <a:t>	The watershed development programs are aimed at the sustainable distribution of its resources and the process of creating and implementing plans, programs, and projects to sustain and enhance watershed functions that would affect the plant, animal</a:t>
            </a:r>
            <a:r>
              <a:rPr lang="en-IN" sz="1500" dirty="0">
                <a:latin typeface="Times New Roman" pitchFamily="18" charset="0"/>
                <a:cs typeface="Times New Roman" pitchFamily="18" charset="0"/>
              </a:rPr>
              <a:t> </a:t>
            </a:r>
            <a:r>
              <a:rPr lang="en-US" sz="1500" dirty="0">
                <a:latin typeface="Times New Roman" pitchFamily="18" charset="0"/>
                <a:cs typeface="Times New Roman" pitchFamily="18" charset="0"/>
              </a:rPr>
              <a:t>and human communities within a watershed boundary.</a:t>
            </a:r>
          </a:p>
          <a:p>
            <a:pPr algn="just">
              <a:spcBef>
                <a:spcPts val="1200"/>
              </a:spcBef>
              <a:spcAft>
                <a:spcPts val="1200"/>
              </a:spcAft>
            </a:pPr>
            <a:r>
              <a:rPr lang="en-US" sz="1500" dirty="0">
                <a:latin typeface="Times New Roman" pitchFamily="18" charset="0"/>
                <a:cs typeface="Times New Roman" pitchFamily="18" charset="0"/>
              </a:rPr>
              <a:t>	An appropriate Natural Resources Management (NRM) plan has been prepared. It is essential </a:t>
            </a:r>
            <a:r>
              <a:rPr lang="en-IN" sz="1500" dirty="0">
                <a:latin typeface="Times New Roman" pitchFamily="18" charset="0"/>
                <a:cs typeface="Times New Roman" pitchFamily="18" charset="0"/>
              </a:rPr>
              <a:t>to assist in the planning for future land use, particularly agriculture, because it assesses the land resource and its potential for sustainable agricultural production. Land Resource Inventory (LRI) has been carried out based on five physical factors viz., rock, soil, slope, erosion type &amp; severity and vegetation, which is the basis of assessing land resources.</a:t>
            </a:r>
            <a:r>
              <a:rPr lang="en-US" sz="1500" dirty="0">
                <a:latin typeface="Times New Roman" pitchFamily="18" charset="0"/>
                <a:cs typeface="Times New Roman" pitchFamily="18" charset="0"/>
              </a:rPr>
              <a:t> LRI helps in grouping together areas where similar land resources exists on ground, which would require the same kind of management and intensity of conservation treatment and same kind of crops, pasture or forestry species with similar yield potentials.</a:t>
            </a:r>
          </a:p>
          <a:p>
            <a:pPr algn="just"/>
            <a:r>
              <a:rPr lang="en-IN" sz="1500" dirty="0">
                <a:latin typeface="Times New Roman" pitchFamily="18" charset="0"/>
                <a:cs typeface="Times New Roman" pitchFamily="18" charset="0"/>
              </a:rPr>
              <a:t>	 Bangalore rural district is located in the South-Eastern part of the State, lies between the Latitudinal parallels of 12</a:t>
            </a:r>
            <a:r>
              <a:rPr lang="en-IN" sz="1500" baseline="30000" dirty="0">
                <a:latin typeface="Times New Roman" pitchFamily="18" charset="0"/>
                <a:cs typeface="Times New Roman" pitchFamily="18" charset="0"/>
              </a:rPr>
              <a:t>0</a:t>
            </a:r>
            <a:r>
              <a:rPr lang="en-IN" sz="1500" dirty="0">
                <a:latin typeface="Times New Roman" pitchFamily="18" charset="0"/>
                <a:cs typeface="Times New Roman" pitchFamily="18" charset="0"/>
              </a:rPr>
              <a:t> 15’ North and 13</a:t>
            </a:r>
            <a:r>
              <a:rPr lang="en-IN" sz="1500" baseline="30000" dirty="0">
                <a:latin typeface="Times New Roman" pitchFamily="18" charset="0"/>
                <a:cs typeface="Times New Roman" pitchFamily="18" charset="0"/>
              </a:rPr>
              <a:t>0 </a:t>
            </a:r>
            <a:r>
              <a:rPr lang="en-IN" sz="1500" dirty="0">
                <a:latin typeface="Times New Roman" pitchFamily="18" charset="0"/>
                <a:cs typeface="Times New Roman" pitchFamily="18" charset="0"/>
              </a:rPr>
              <a:t>31’  North and the Longitudinal parallels of 77</a:t>
            </a:r>
            <a:r>
              <a:rPr lang="en-IN" sz="1500" baseline="30000" dirty="0">
                <a:latin typeface="Times New Roman" pitchFamily="18" charset="0"/>
                <a:cs typeface="Times New Roman" pitchFamily="18" charset="0"/>
              </a:rPr>
              <a:t>0</a:t>
            </a:r>
            <a:r>
              <a:rPr lang="en-IN" sz="1500" dirty="0">
                <a:latin typeface="Times New Roman" pitchFamily="18" charset="0"/>
                <a:cs typeface="Times New Roman" pitchFamily="18" charset="0"/>
              </a:rPr>
              <a:t> 04’ East and 77</a:t>
            </a:r>
            <a:r>
              <a:rPr lang="en-IN" sz="1500" baseline="30000" dirty="0">
                <a:latin typeface="Times New Roman" pitchFamily="18" charset="0"/>
                <a:cs typeface="Times New Roman" pitchFamily="18" charset="0"/>
              </a:rPr>
              <a:t>0</a:t>
            </a:r>
            <a:r>
              <a:rPr lang="en-IN" sz="1500" dirty="0">
                <a:latin typeface="Times New Roman" pitchFamily="18" charset="0"/>
                <a:cs typeface="Times New Roman" pitchFamily="18" charset="0"/>
              </a:rPr>
              <a:t> 59’ East with an area of 5814 km</a:t>
            </a:r>
            <a:r>
              <a:rPr lang="en-IN" sz="1500" baseline="30000" dirty="0">
                <a:latin typeface="Times New Roman" pitchFamily="18" charset="0"/>
                <a:cs typeface="Times New Roman" pitchFamily="18" charset="0"/>
              </a:rPr>
              <a:t>2</a:t>
            </a:r>
            <a:r>
              <a:rPr lang="en-IN" sz="1500" dirty="0">
                <a:latin typeface="Times New Roman" panose="02020603050405020304" pitchFamily="18" charset="0"/>
                <a:cs typeface="Times New Roman" pitchFamily="18" charset="0"/>
              </a:rPr>
              <a:t>. </a:t>
            </a:r>
            <a:r>
              <a:rPr lang="en-US" sz="1500" dirty="0">
                <a:latin typeface="Times New Roman" panose="02020603050405020304" pitchFamily="18" charset="0"/>
                <a:cs typeface="Times New Roman" panose="02020603050405020304" pitchFamily="18" charset="0"/>
              </a:rPr>
              <a:t>The district is bounded by Kolar and Tumkur district in the north, Mandya district on the west, Chamarajanagar district on the south and towards southeast by Tamil Nadu state. </a:t>
            </a:r>
            <a:r>
              <a:rPr lang="en-IN" sz="1500" dirty="0">
                <a:latin typeface="Times New Roman" pitchFamily="18" charset="0"/>
                <a:cs typeface="Times New Roman" pitchFamily="18" charset="0"/>
              </a:rPr>
              <a:t>This portion constituting Doddaballapura taluk is almost surrounded on North by Tumkur, South by Bangalore Urban, North-East by Kolar and South-West  by districts. </a:t>
            </a:r>
            <a:r>
              <a:rPr lang="en-US" sz="1500" dirty="0">
                <a:latin typeface="Times New Roman" panose="02020603050405020304" pitchFamily="18" charset="0"/>
                <a:cs typeface="Times New Roman" panose="02020603050405020304" pitchFamily="18" charset="0"/>
              </a:rPr>
              <a:t>The main crops grown in the district are Paddy, jowar, Bajra, Maize, Wheat pulses oilseeds like groundnut, sunflower vegetables </a:t>
            </a:r>
            <a:r>
              <a:rPr lang="en-US" sz="1600" dirty="0">
                <a:latin typeface="Times New Roman" panose="02020603050405020304" pitchFamily="18" charset="0"/>
                <a:cs typeface="Times New Roman" panose="02020603050405020304" pitchFamily="18" charset="0"/>
              </a:rPr>
              <a:t>fruits and cash crop like sugarcane and others.</a:t>
            </a:r>
            <a:endParaRPr lang="en-IN" sz="16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472634" y="8944007"/>
            <a:ext cx="2987040" cy="511175"/>
          </a:xfrm>
        </p:spPr>
        <p:txBody>
          <a:bodyPr/>
          <a:lstStyle/>
          <a:p>
            <a:r>
              <a:rPr lang="en-IN" dirty="0"/>
              <a:t>2</a:t>
            </a:r>
          </a:p>
        </p:txBody>
      </p:sp>
      <p:sp>
        <p:nvSpPr>
          <p:cNvPr id="3" name="TextBox 2"/>
          <p:cNvSpPr txBox="1"/>
          <p:nvPr/>
        </p:nvSpPr>
        <p:spPr>
          <a:xfrm>
            <a:off x="918172" y="1200200"/>
            <a:ext cx="11161240" cy="6978771"/>
          </a:xfrm>
          <a:prstGeom prst="rect">
            <a:avLst/>
          </a:prstGeom>
          <a:noFill/>
        </p:spPr>
        <p:txBody>
          <a:bodyPr wrap="square" lIns="91378" tIns="45689" rIns="91378" bIns="45689" numCol="1" rtlCol="0">
            <a:spAutoFit/>
          </a:bodyPr>
          <a:lstStyle/>
          <a:p>
            <a:pPr algn="just" defTabSz="913797" eaLnBrk="0" hangingPunct="0"/>
            <a:endParaRPr lang="en-US" sz="1500" dirty="0">
              <a:latin typeface="Times New Roman" pitchFamily="18" charset="0"/>
              <a:ea typeface="Calibri" pitchFamily="34" charset="0"/>
              <a:cs typeface="Times New Roman" pitchFamily="18" charset="0"/>
            </a:endParaRPr>
          </a:p>
          <a:p>
            <a:pPr algn="just" defTabSz="913797" eaLnBrk="0" hangingPunct="0"/>
            <a:endParaRPr lang="en-US" sz="1500" dirty="0">
              <a:latin typeface="Times New Roman" pitchFamily="18" charset="0"/>
              <a:ea typeface="Calibri" pitchFamily="34" charset="0"/>
              <a:cs typeface="Times New Roman" pitchFamily="18" charset="0"/>
            </a:endParaRPr>
          </a:p>
          <a:p>
            <a:pPr algn="just">
              <a:lnSpc>
                <a:spcPct val="150000"/>
              </a:lnSpc>
            </a:pPr>
            <a:r>
              <a:rPr lang="en-US" sz="1500" b="1" dirty="0">
                <a:solidFill>
                  <a:srgbClr val="FF0000"/>
                </a:solidFill>
                <a:latin typeface="Times New Roman" pitchFamily="18" charset="0"/>
                <a:cs typeface="Times New Roman" pitchFamily="18" charset="0"/>
              </a:rPr>
              <a:t>	</a:t>
            </a:r>
            <a:r>
              <a:rPr lang="en-US" sz="1500" dirty="0">
                <a:latin typeface="Times New Roman" pitchFamily="18" charset="0"/>
                <a:cs typeface="Times New Roman" pitchFamily="18" charset="0"/>
              </a:rPr>
              <a:t>The University of Agricultural Sciences, Bangalore carried out land resource inventory of Balepalli micro-watershed, Balepalli sub-watershed in Doddaballapura Taluk, Bangalore Rural district. It was selected for data base generation under WDPD project. Balepalli micro-watershed (4C3H5J2g) is a part of Balepalli sub-watershed covering an area of </a:t>
            </a:r>
            <a:r>
              <a:rPr lang="en-IN" sz="1500" dirty="0">
                <a:latin typeface="Times New Roman" pitchFamily="18" charset="0"/>
                <a:cs typeface="Times New Roman" pitchFamily="18" charset="0"/>
              </a:rPr>
              <a:t>444 </a:t>
            </a:r>
            <a:r>
              <a:rPr lang="en-US" sz="1500" dirty="0">
                <a:latin typeface="Times New Roman" pitchFamily="18" charset="0"/>
                <a:cs typeface="Times New Roman" pitchFamily="18" charset="0"/>
              </a:rPr>
              <a:t>ha and spread across Mukkadigutta, Balakuntahalli, </a:t>
            </a:r>
            <a:r>
              <a:rPr lang="en-US" sz="1500" dirty="0" smtClean="0">
                <a:latin typeface="Times New Roman" pitchFamily="18" charset="0"/>
                <a:cs typeface="Times New Roman" pitchFamily="18" charset="0"/>
              </a:rPr>
              <a:t>Kallukote, Hiremuddanahalli </a:t>
            </a:r>
            <a:r>
              <a:rPr lang="en-US" sz="1500" dirty="0">
                <a:latin typeface="Times New Roman" pitchFamily="18" charset="0"/>
                <a:cs typeface="Times New Roman" pitchFamily="18" charset="0"/>
              </a:rPr>
              <a:t>and Jakkalamadagu villages. </a:t>
            </a:r>
            <a:endParaRPr lang="en-IN" sz="1500" dirty="0">
              <a:latin typeface="Times New Roman" pitchFamily="18" charset="0"/>
              <a:cs typeface="Times New Roman" pitchFamily="18" charset="0"/>
            </a:endParaRPr>
          </a:p>
          <a:p>
            <a:pPr algn="just">
              <a:lnSpc>
                <a:spcPct val="150000"/>
              </a:lnSpc>
              <a:spcBef>
                <a:spcPts val="1200"/>
              </a:spcBef>
              <a:spcAft>
                <a:spcPts val="1200"/>
              </a:spcAft>
            </a:pPr>
            <a:r>
              <a:rPr lang="en-US" sz="1500" dirty="0">
                <a:latin typeface="Times New Roman" pitchFamily="18" charset="0"/>
                <a:cs typeface="Times New Roman" pitchFamily="18" charset="0"/>
              </a:rPr>
              <a:t>	The major landforms identified in the micro-watershed are undulating uplands and mid lands. The database was generated by using cadastral map of the village as a base along with high resolution satellite imagery </a:t>
            </a:r>
            <a:r>
              <a:rPr lang="en-US" sz="1500" b="1" dirty="0">
                <a:latin typeface="Times New Roman" pitchFamily="18" charset="0"/>
                <a:cs typeface="Times New Roman" pitchFamily="18" charset="0"/>
              </a:rPr>
              <a:t>[</a:t>
            </a:r>
            <a:r>
              <a:rPr lang="en-IN" sz="1500" b="1" dirty="0" smtClean="0">
                <a:latin typeface="Times New Roman" pitchFamily="18" charset="0"/>
                <a:cs typeface="Times New Roman" pitchFamily="18" charset="0"/>
              </a:rPr>
              <a:t>Worldview2, </a:t>
            </a:r>
            <a:r>
              <a:rPr lang="en-IN" sz="1500" b="1" dirty="0">
                <a:latin typeface="Times New Roman" pitchFamily="18" charset="0"/>
                <a:cs typeface="Times New Roman" pitchFamily="18" charset="0"/>
              </a:rPr>
              <a:t>50 cm SR]</a:t>
            </a:r>
            <a:endParaRPr lang="en-US" sz="1500" b="1" dirty="0">
              <a:latin typeface="Times New Roman" pitchFamily="18" charset="0"/>
              <a:cs typeface="Times New Roman" pitchFamily="18" charset="0"/>
            </a:endParaRPr>
          </a:p>
          <a:p>
            <a:pPr algn="just">
              <a:lnSpc>
                <a:spcPct val="150000"/>
              </a:lnSpc>
            </a:pPr>
            <a:r>
              <a:rPr lang="en-US" sz="1500" dirty="0">
                <a:latin typeface="Times New Roman" pitchFamily="18" charset="0"/>
                <a:cs typeface="Times New Roman" pitchFamily="18" charset="0"/>
              </a:rPr>
              <a:t>The objectives of the land resource inventory, carried out in </a:t>
            </a:r>
            <a:r>
              <a:rPr lang="en-US" sz="1500" dirty="0" smtClean="0">
                <a:latin typeface="Times New Roman" pitchFamily="18" charset="0"/>
                <a:cs typeface="Times New Roman" pitchFamily="18" charset="0"/>
              </a:rPr>
              <a:t>Balepalli micro-watershed </a:t>
            </a:r>
            <a:r>
              <a:rPr lang="en-US" sz="1500" dirty="0">
                <a:latin typeface="Times New Roman" pitchFamily="18" charset="0"/>
                <a:cs typeface="Times New Roman" pitchFamily="18" charset="0"/>
              </a:rPr>
              <a:t>during </a:t>
            </a:r>
            <a:r>
              <a:rPr lang="en-US" sz="1500" dirty="0" smtClean="0">
                <a:latin typeface="Times New Roman" pitchFamily="18" charset="0"/>
                <a:cs typeface="Times New Roman" pitchFamily="18" charset="0"/>
              </a:rPr>
              <a:t>2022 </a:t>
            </a:r>
            <a:r>
              <a:rPr lang="en-US" sz="1500" dirty="0">
                <a:latin typeface="Times New Roman" pitchFamily="18" charset="0"/>
                <a:cs typeface="Times New Roman" pitchFamily="18" charset="0"/>
              </a:rPr>
              <a:t>are indicated below.</a:t>
            </a:r>
          </a:p>
          <a:p>
            <a:pPr algn="just">
              <a:lnSpc>
                <a:spcPct val="150000"/>
              </a:lnSpc>
            </a:pPr>
            <a:endParaRPr lang="en-IN" sz="1500" dirty="0">
              <a:latin typeface="Times New Roman" pitchFamily="18" charset="0"/>
              <a:cs typeface="Times New Roman" pitchFamily="18" charset="0"/>
            </a:endParaRPr>
          </a:p>
          <a:p>
            <a:pPr marL="899898" lvl="1" indent="-290443" algn="just">
              <a:lnSpc>
                <a:spcPct val="150000"/>
              </a:lnSpc>
              <a:buFont typeface="Wingdings" pitchFamily="2" charset="2"/>
              <a:buChar char="§"/>
            </a:pPr>
            <a:r>
              <a:rPr lang="en-US" sz="1500" dirty="0">
                <a:latin typeface="Times New Roman" pitchFamily="18" charset="0"/>
                <a:cs typeface="Times New Roman" pitchFamily="18" charset="0"/>
              </a:rPr>
              <a:t>Detailed characterization of all the land resources like soil, water, land use, cropping pattern and other  resources available at  parcel level in the village</a:t>
            </a:r>
            <a:endParaRPr lang="en-IN" sz="1500" dirty="0">
              <a:latin typeface="Times New Roman" pitchFamily="18" charset="0"/>
              <a:cs typeface="Times New Roman" pitchFamily="18" charset="0"/>
            </a:endParaRPr>
          </a:p>
          <a:p>
            <a:pPr marL="899898" lvl="1" indent="-290443" algn="just">
              <a:lnSpc>
                <a:spcPct val="150000"/>
              </a:lnSpc>
              <a:buFont typeface="Wingdings" pitchFamily="2" charset="2"/>
              <a:buChar char="§"/>
            </a:pPr>
            <a:r>
              <a:rPr lang="en-US" sz="1500" dirty="0">
                <a:latin typeface="Times New Roman" pitchFamily="18" charset="0"/>
                <a:cs typeface="Times New Roman" pitchFamily="18" charset="0"/>
              </a:rPr>
              <a:t>Delineation of homogenous areas based on soil-site characteristics into management units</a:t>
            </a:r>
            <a:endParaRPr lang="en-IN" sz="1500" dirty="0">
              <a:latin typeface="Times New Roman" pitchFamily="18" charset="0"/>
              <a:cs typeface="Times New Roman" pitchFamily="18" charset="0"/>
            </a:endParaRPr>
          </a:p>
          <a:p>
            <a:pPr marL="899898" lvl="1" indent="-290443" algn="just">
              <a:lnSpc>
                <a:spcPct val="150000"/>
              </a:lnSpc>
              <a:buFont typeface="Wingdings" pitchFamily="2" charset="2"/>
              <a:buChar char="§"/>
            </a:pPr>
            <a:r>
              <a:rPr lang="en-US" sz="1500" dirty="0">
                <a:latin typeface="Times New Roman" pitchFamily="18" charset="0"/>
                <a:cs typeface="Times New Roman" pitchFamily="18" charset="0"/>
              </a:rPr>
              <a:t>Collection and interpretation of climatic and agronomical data for crop planning</a:t>
            </a:r>
            <a:endParaRPr lang="en-IN" sz="1500" dirty="0">
              <a:latin typeface="Times New Roman" pitchFamily="18" charset="0"/>
              <a:cs typeface="Times New Roman" pitchFamily="18" charset="0"/>
            </a:endParaRPr>
          </a:p>
          <a:p>
            <a:pPr marL="899898" lvl="1" indent="-290443" algn="just">
              <a:lnSpc>
                <a:spcPct val="150000"/>
              </a:lnSpc>
              <a:buFont typeface="Wingdings" pitchFamily="2" charset="2"/>
              <a:buChar char="§"/>
            </a:pPr>
            <a:r>
              <a:rPr lang="en-US" sz="1500" dirty="0">
                <a:latin typeface="Times New Roman" pitchFamily="18" charset="0"/>
                <a:cs typeface="Times New Roman" pitchFamily="18" charset="0"/>
              </a:rPr>
              <a:t>Identification of problems and potentials of the area and strategies for their management</a:t>
            </a:r>
            <a:endParaRPr lang="en-IN" sz="1500" dirty="0">
              <a:latin typeface="Times New Roman" pitchFamily="18" charset="0"/>
              <a:cs typeface="Times New Roman" pitchFamily="18" charset="0"/>
            </a:endParaRPr>
          </a:p>
          <a:p>
            <a:pPr marL="899898" lvl="1" indent="-290443" algn="just">
              <a:lnSpc>
                <a:spcPct val="150000"/>
              </a:lnSpc>
              <a:buFont typeface="Wingdings" pitchFamily="2" charset="2"/>
              <a:buChar char="§"/>
            </a:pPr>
            <a:r>
              <a:rPr lang="en-US" sz="1500" dirty="0">
                <a:latin typeface="Times New Roman" pitchFamily="18" charset="0"/>
                <a:cs typeface="Times New Roman" pitchFamily="18" charset="0"/>
              </a:rPr>
              <a:t>Assessment of the suitability of land resources for various crops and other uses</a:t>
            </a:r>
            <a:endParaRPr lang="en-IN" sz="1500" dirty="0">
              <a:latin typeface="Times New Roman" pitchFamily="18" charset="0"/>
              <a:cs typeface="Times New Roman" pitchFamily="18" charset="0"/>
            </a:endParaRPr>
          </a:p>
          <a:p>
            <a:pPr marL="899898" lvl="1" indent="-290443" algn="just">
              <a:lnSpc>
                <a:spcPct val="150000"/>
              </a:lnSpc>
              <a:buFont typeface="Wingdings" pitchFamily="2" charset="2"/>
              <a:buChar char="§"/>
            </a:pPr>
            <a:r>
              <a:rPr lang="en-US" sz="1500" dirty="0">
                <a:latin typeface="Times New Roman" pitchFamily="18" charset="0"/>
                <a:cs typeface="Times New Roman" pitchFamily="18" charset="0"/>
              </a:rPr>
              <a:t>Establishment of village level digital land resources database in a GIS framework</a:t>
            </a:r>
            <a:endParaRPr lang="en-IN" sz="1500" dirty="0">
              <a:latin typeface="Times New Roman" pitchFamily="18" charset="0"/>
              <a:cs typeface="Times New Roman" pitchFamily="18" charset="0"/>
            </a:endParaRPr>
          </a:p>
          <a:p>
            <a:pPr marL="899898" lvl="1" indent="-290443" algn="just">
              <a:lnSpc>
                <a:spcPct val="150000"/>
              </a:lnSpc>
              <a:buFont typeface="Wingdings" pitchFamily="2" charset="2"/>
              <a:buChar char="§"/>
            </a:pPr>
            <a:r>
              <a:rPr lang="en-US" sz="1500" dirty="0">
                <a:latin typeface="Times New Roman" pitchFamily="18" charset="0"/>
                <a:cs typeface="Times New Roman" pitchFamily="18" charset="0"/>
              </a:rPr>
              <a:t>Enable the watershed and other line departments to prepare an action plan for the integrated development of  the watershed</a:t>
            </a:r>
            <a:endParaRPr lang="en-IN" sz="1500" dirty="0">
              <a:latin typeface="Times New Roman" pitchFamily="18" charset="0"/>
              <a:cs typeface="Times New Roman" pitchFamily="18" charset="0"/>
            </a:endParaRPr>
          </a:p>
          <a:p>
            <a:pPr algn="just" defTabSz="913797" eaLnBrk="0" hangingPunct="0"/>
            <a:endParaRPr lang="en-US" sz="1500" dirty="0">
              <a:latin typeface="Times New Roman" pitchFamily="18" charset="0"/>
              <a:cs typeface="Times New Roman" pitchFamily="18" charset="0"/>
            </a:endParaRPr>
          </a:p>
          <a:p>
            <a:pPr algn="just" defTabSz="913797" eaLnBrk="0" hangingPunct="0">
              <a:lnSpc>
                <a:spcPct val="150000"/>
              </a:lnSpc>
            </a:pPr>
            <a:r>
              <a:rPr lang="en-US" sz="1500" dirty="0">
                <a:latin typeface="Times New Roman" pitchFamily="18" charset="0"/>
                <a:ea typeface="Calibri" pitchFamily="34" charset="0"/>
                <a:cs typeface="Times New Roman" pitchFamily="18" charset="0"/>
              </a:rPr>
              <a:t>	</a:t>
            </a:r>
            <a:endParaRPr lang="en-IN" sz="15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544072" y="8872569"/>
            <a:ext cx="2987040" cy="511175"/>
          </a:xfrm>
        </p:spPr>
        <p:txBody>
          <a:bodyPr anchor="b"/>
          <a:lstStyle/>
          <a:p>
            <a:pPr>
              <a:defRPr/>
            </a:pPr>
            <a:r>
              <a:rPr lang="en-IN" dirty="0"/>
              <a:t>3</a:t>
            </a:r>
          </a:p>
        </p:txBody>
      </p:sp>
      <p:grpSp>
        <p:nvGrpSpPr>
          <p:cNvPr id="10" name="Group 9"/>
          <p:cNvGrpSpPr/>
          <p:nvPr/>
        </p:nvGrpSpPr>
        <p:grpSpPr>
          <a:xfrm>
            <a:off x="270488" y="778713"/>
            <a:ext cx="12025336" cy="8319868"/>
            <a:chOff x="685760" y="585758"/>
            <a:chExt cx="11930146" cy="8663048"/>
          </a:xfrm>
        </p:grpSpPr>
        <p:sp>
          <p:nvSpPr>
            <p:cNvPr id="10242" name="Text Box 2"/>
            <p:cNvSpPr txBox="1">
              <a:spLocks noChangeArrowheads="1"/>
            </p:cNvSpPr>
            <p:nvPr/>
          </p:nvSpPr>
          <p:spPr bwMode="auto">
            <a:xfrm>
              <a:off x="7815860" y="3363844"/>
              <a:ext cx="4621485" cy="1214446"/>
            </a:xfrm>
            <a:prstGeom prst="rect">
              <a:avLst/>
            </a:prstGeom>
            <a:solidFill>
              <a:schemeClr val="accent5">
                <a:lumMod val="20000"/>
                <a:lumOff val="80000"/>
              </a:schemeClr>
            </a:solidFill>
            <a:ln w="9525">
              <a:solidFill>
                <a:schemeClr val="tx1">
                  <a:lumMod val="65000"/>
                  <a:lumOff val="35000"/>
                </a:schemeClr>
              </a:solidFill>
              <a:miter lim="800000"/>
              <a:headEnd/>
              <a:tailEnd/>
            </a:ln>
          </p:spPr>
          <p:txBody>
            <a:bodyPr vert="horz" wrap="square" lIns="91440" tIns="45720" rIns="91440" bIns="45720" numCol="1" anchor="t" anchorCtr="0" compatLnSpc="1">
              <a:prstTxWarp prst="textNoShape">
                <a:avLst/>
              </a:prstTxWarp>
            </a:bodyPr>
            <a:lstStyle/>
            <a:p>
              <a:r>
                <a:rPr lang="en-IN" sz="1600" b="1" dirty="0">
                  <a:latin typeface="Times New Roman" pitchFamily="18" charset="0"/>
                  <a:cs typeface="Times New Roman" pitchFamily="18" charset="0"/>
                </a:rPr>
                <a:t>Agro Ecological Sub Region (AESR) 8.2: </a:t>
              </a:r>
            </a:p>
            <a:p>
              <a:pPr algn="just"/>
              <a:r>
                <a:rPr lang="en-IN" sz="1600" dirty="0">
                  <a:latin typeface="Times New Roman" pitchFamily="18" charset="0"/>
                  <a:cs typeface="Times New Roman" pitchFamily="18" charset="0"/>
                </a:rPr>
                <a:t>	The micro-watershed is located in  </a:t>
              </a:r>
              <a:r>
                <a:rPr lang="en-US" sz="1600" dirty="0">
                  <a:latin typeface="Times New Roman" pitchFamily="18" charset="0"/>
                  <a:cs typeface="Times New Roman" pitchFamily="18" charset="0"/>
                </a:rPr>
                <a:t>Central Karnataka plateau, hot, moist, semi-arid eco-sub region, Southern Plateau and Hill Region.</a:t>
              </a:r>
              <a:endParaRPr lang="en-IN" sz="1600" dirty="0">
                <a:latin typeface="Times New Roman" pitchFamily="18" charset="0"/>
                <a:cs typeface="Times New Roman" pitchFamily="18" charset="0"/>
              </a:endParaRPr>
            </a:p>
            <a:p>
              <a:pPr algn="just">
                <a:spcAft>
                  <a:spcPts val="0"/>
                </a:spcAft>
              </a:pPr>
              <a:endParaRPr lang="en-US" sz="1400" dirty="0">
                <a:latin typeface="Arial" pitchFamily="34" charset="0"/>
                <a:cs typeface="Arial" pitchFamily="34" charset="0"/>
              </a:endParaRPr>
            </a:p>
          </p:txBody>
        </p:sp>
        <p:sp>
          <p:nvSpPr>
            <p:cNvPr id="5" name="Text Box 2"/>
            <p:cNvSpPr txBox="1">
              <a:spLocks noChangeArrowheads="1"/>
            </p:cNvSpPr>
            <p:nvPr/>
          </p:nvSpPr>
          <p:spPr bwMode="auto">
            <a:xfrm>
              <a:off x="7819947" y="4994632"/>
              <a:ext cx="4621485" cy="3109813"/>
            </a:xfrm>
            <a:prstGeom prst="rect">
              <a:avLst/>
            </a:prstGeom>
            <a:solidFill>
              <a:schemeClr val="accent5">
                <a:lumMod val="20000"/>
                <a:lumOff val="80000"/>
              </a:schemeClr>
            </a:solidFill>
            <a:ln w="9525">
              <a:solidFill>
                <a:schemeClr val="tx1">
                  <a:lumMod val="65000"/>
                  <a:lumOff val="35000"/>
                </a:schemeClr>
              </a:solidFill>
              <a:miter lim="800000"/>
              <a:headEnd/>
              <a:tailEnd/>
            </a:ln>
          </p:spPr>
          <p:txBody>
            <a:bodyPr vert="horz" wrap="square" lIns="91440" tIns="45720" rIns="91440" bIns="45720" numCol="1" anchor="t" anchorCtr="0" compatLnSpc="1">
              <a:prstTxWarp prst="textNoShape">
                <a:avLst/>
              </a:prstTxWarp>
            </a:bodyPr>
            <a:lstStyle/>
            <a:p>
              <a:r>
                <a:rPr lang="en-IN" sz="1600" b="1" dirty="0">
                  <a:latin typeface="Times New Roman" pitchFamily="18" charset="0"/>
                  <a:cs typeface="Times New Roman" pitchFamily="18" charset="0"/>
                </a:rPr>
                <a:t>Agro-climatic Zone 5: Eastern  Dry Zone</a:t>
              </a:r>
            </a:p>
            <a:p>
              <a:pPr algn="just"/>
              <a:r>
                <a:rPr lang="en-US" sz="1600" dirty="0">
                  <a:latin typeface="Times New Roman" panose="02020603050405020304" pitchFamily="18" charset="0"/>
                  <a:cs typeface="Times New Roman" panose="02020603050405020304" pitchFamily="18" charset="0"/>
                </a:rPr>
                <a:t>	 The total geographical area of the </a:t>
              </a:r>
              <a:r>
                <a:rPr lang="en-US" sz="1600" dirty="0" err="1">
                  <a:latin typeface="Times New Roman" panose="02020603050405020304" pitchFamily="18" charset="0"/>
                  <a:cs typeface="Times New Roman" panose="02020603050405020304" pitchFamily="18" charset="0"/>
                </a:rPr>
                <a:t>agro</a:t>
              </a:r>
              <a:r>
                <a:rPr lang="en-US" sz="1600" dirty="0">
                  <a:latin typeface="Times New Roman" panose="02020603050405020304" pitchFamily="18" charset="0"/>
                  <a:cs typeface="Times New Roman" panose="02020603050405020304" pitchFamily="18" charset="0"/>
                </a:rPr>
                <a:t>-climatic zone (4) is about 1.808 M ha comprising of 5 districts (Bangalore rural, </a:t>
              </a:r>
              <a:r>
                <a:rPr lang="en-US" sz="1600" dirty="0" err="1">
                  <a:latin typeface="Times New Roman" panose="02020603050405020304" pitchFamily="18" charset="0"/>
                  <a:cs typeface="Times New Roman" panose="02020603050405020304" pitchFamily="18" charset="0"/>
                </a:rPr>
                <a:t>Tumkur</a:t>
              </a:r>
              <a:r>
                <a:rPr lang="en-US" sz="1600" dirty="0">
                  <a:latin typeface="Times New Roman" panose="02020603050405020304" pitchFamily="18" charset="0"/>
                  <a:cs typeface="Times New Roman" panose="02020603050405020304" pitchFamily="18" charset="0"/>
                </a:rPr>
                <a:t>, Ramanagara, Chikkaballapura and Kolar). The average annual rainfall ranges from 679.1- 888.9 mm of which more than 50 per cent is received during the Kharif season. The elevation is 800-900 m.  The major soils are red loamy and remaining areas are lateritic. The main crops are </a:t>
              </a:r>
              <a:r>
                <a:rPr lang="en-US" sz="1600" dirty="0" err="1">
                  <a:latin typeface="Times New Roman" panose="02020603050405020304" pitchFamily="18" charset="0"/>
                  <a:cs typeface="Times New Roman" panose="02020603050405020304" pitchFamily="18" charset="0"/>
                </a:rPr>
                <a:t>Ragi</a:t>
              </a:r>
              <a:r>
                <a:rPr lang="en-US" sz="1600" dirty="0">
                  <a:latin typeface="Times New Roman" panose="02020603050405020304" pitchFamily="18" charset="0"/>
                  <a:cs typeface="Times New Roman" panose="02020603050405020304" pitchFamily="18" charset="0"/>
                </a:rPr>
                <a:t>, Paddy, Pulses, Maize and Oil seeds. </a:t>
              </a:r>
              <a:endParaRPr lang="en-US" sz="1500" b="1" dirty="0">
                <a:latin typeface="Times New Roman" pitchFamily="18" charset="0"/>
                <a:cs typeface="Times New Roman" pitchFamily="18" charset="0"/>
              </a:endParaRPr>
            </a:p>
          </p:txBody>
        </p:sp>
        <p:sp>
          <p:nvSpPr>
            <p:cNvPr id="7" name="Rectangle 6"/>
            <p:cNvSpPr/>
            <p:nvPr/>
          </p:nvSpPr>
          <p:spPr>
            <a:xfrm>
              <a:off x="685760" y="585758"/>
              <a:ext cx="11930146" cy="8663048"/>
            </a:xfrm>
            <a:prstGeom prst="rect">
              <a:avLst/>
            </a:prstGeom>
            <a:noFill/>
            <a:ln w="222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 Box 2"/>
            <p:cNvSpPr txBox="1">
              <a:spLocks noChangeArrowheads="1"/>
            </p:cNvSpPr>
            <p:nvPr/>
          </p:nvSpPr>
          <p:spPr bwMode="auto">
            <a:xfrm>
              <a:off x="790536" y="829742"/>
              <a:ext cx="11715832" cy="95566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algn="just"/>
              <a:r>
                <a:rPr lang="en-US" sz="1500" dirty="0">
                  <a:latin typeface="Times New Roman" pitchFamily="18" charset="0"/>
                  <a:cs typeface="Times New Roman" pitchFamily="18" charset="0"/>
                </a:rPr>
                <a:t>	</a:t>
              </a:r>
              <a:r>
                <a:rPr lang="en-US" sz="1600" dirty="0">
                  <a:latin typeface="Times New Roman" pitchFamily="18" charset="0"/>
                  <a:cs typeface="Times New Roman" pitchFamily="18" charset="0"/>
                </a:rPr>
                <a:t> Balepalli micro-watershed (Balepalli sub-watershed, Doddaballapura Taluk, Bangalore Rural District) is located at North latitude </a:t>
              </a:r>
              <a:r>
                <a:rPr lang="en-IN" sz="1600" dirty="0">
                  <a:latin typeface="Times New Roman" pitchFamily="18" charset="0"/>
                  <a:cs typeface="Times New Roman" pitchFamily="18" charset="0"/>
                </a:rPr>
                <a:t>13</a:t>
              </a:r>
              <a:r>
                <a:rPr lang="en-IN" sz="1600" baseline="30000" dirty="0">
                  <a:latin typeface="Times New Roman" pitchFamily="18" charset="0"/>
                  <a:cs typeface="Times New Roman" pitchFamily="18" charset="0"/>
                </a:rPr>
                <a:t>0</a:t>
              </a:r>
              <a:r>
                <a:rPr lang="en-IN" sz="1600" dirty="0">
                  <a:latin typeface="Times New Roman" pitchFamily="18" charset="0"/>
                  <a:cs typeface="Times New Roman" pitchFamily="18" charset="0"/>
                </a:rPr>
                <a:t> 23’ 8.85” to 13</a:t>
              </a:r>
              <a:r>
                <a:rPr lang="en-IN" sz="1600" baseline="30000" dirty="0">
                  <a:latin typeface="Times New Roman" pitchFamily="18" charset="0"/>
                  <a:cs typeface="Times New Roman" pitchFamily="18" charset="0"/>
                </a:rPr>
                <a:t>0</a:t>
              </a:r>
              <a:r>
                <a:rPr lang="en-IN" sz="1600" dirty="0">
                  <a:latin typeface="Times New Roman" pitchFamily="18" charset="0"/>
                  <a:cs typeface="Times New Roman" pitchFamily="18" charset="0"/>
                </a:rPr>
                <a:t> 25’ 39.88” </a:t>
              </a:r>
              <a:r>
                <a:rPr lang="en-US" sz="1600" dirty="0">
                  <a:latin typeface="Times New Roman" pitchFamily="18" charset="0"/>
                  <a:cs typeface="Times New Roman" pitchFamily="18" charset="0"/>
                </a:rPr>
                <a:t>and East longitude 77</a:t>
              </a:r>
              <a:r>
                <a:rPr lang="en-US" sz="1600" baseline="30000" dirty="0">
                  <a:latin typeface="Times New Roman" pitchFamily="18" charset="0"/>
                  <a:cs typeface="Times New Roman" pitchFamily="18" charset="0"/>
                </a:rPr>
                <a:t>0 </a:t>
              </a:r>
              <a:r>
                <a:rPr lang="en-US" sz="1600" dirty="0">
                  <a:latin typeface="Times New Roman" pitchFamily="18" charset="0"/>
                  <a:cs typeface="Times New Roman" pitchFamily="18" charset="0"/>
                </a:rPr>
                <a:t>32’ 3.05” to 77</a:t>
              </a:r>
              <a:r>
                <a:rPr lang="en-US" sz="1600" baseline="30000" dirty="0">
                  <a:latin typeface="Times New Roman" pitchFamily="18" charset="0"/>
                  <a:cs typeface="Times New Roman" pitchFamily="18" charset="0"/>
                </a:rPr>
                <a:t>0 </a:t>
              </a:r>
              <a:r>
                <a:rPr lang="en-US" sz="1600" dirty="0">
                  <a:latin typeface="Times New Roman" pitchFamily="18" charset="0"/>
                  <a:cs typeface="Times New Roman" pitchFamily="18" charset="0"/>
                </a:rPr>
                <a:t>33’ 4.55” covering an area of </a:t>
              </a:r>
              <a:r>
                <a:rPr lang="en-IN" sz="1600" dirty="0">
                  <a:latin typeface="Times New Roman" pitchFamily="18" charset="0"/>
                  <a:cs typeface="Times New Roman" pitchFamily="18" charset="0"/>
                </a:rPr>
                <a:t>444 </a:t>
              </a:r>
              <a:r>
                <a:rPr lang="en-US" sz="1600" dirty="0">
                  <a:latin typeface="Times New Roman" pitchFamily="18" charset="0"/>
                  <a:cs typeface="Times New Roman" pitchFamily="18" charset="0"/>
                </a:rPr>
                <a:t>ha and spread across Mukkadigutta, Balakuntahalli, Kallukote, Hiremuddanahalli and Jakkalamadagu villages. </a:t>
              </a:r>
              <a:endParaRPr lang="en-US" sz="1600" dirty="0">
                <a:solidFill>
                  <a:srgbClr val="FF0000"/>
                </a:solidFill>
                <a:latin typeface="Times New Roman" pitchFamily="18" charset="0"/>
                <a:ea typeface="Calibri"/>
                <a:cs typeface="Times New Roman" pitchFamily="18" charset="0"/>
              </a:endParaRPr>
            </a:p>
            <a:p>
              <a:pPr algn="just"/>
              <a:endParaRPr lang="en-IN" sz="1500" dirty="0">
                <a:latin typeface="+mn-lt"/>
                <a:ea typeface="Calibri"/>
                <a:cs typeface="Times New Roman"/>
              </a:endParaRPr>
            </a:p>
          </p:txBody>
        </p:sp>
      </p:grpSp>
      <p:sp>
        <p:nvSpPr>
          <p:cNvPr id="11" name="Rectangle 10"/>
          <p:cNvSpPr/>
          <p:nvPr/>
        </p:nvSpPr>
        <p:spPr>
          <a:xfrm>
            <a:off x="0" y="70653"/>
            <a:ext cx="12801600" cy="708060"/>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wrap="square" lIns="122087" tIns="61046" rIns="122087" bIns="61046">
            <a:spAutoFit/>
          </a:bodyPr>
          <a:lstStyle/>
          <a:p>
            <a:pPr algn="ctr" defTabSz="913797"/>
            <a:r>
              <a:rPr lang="en-US" sz="2000" b="1" dirty="0">
                <a:solidFill>
                  <a:srgbClr val="FF0000"/>
                </a:solidFill>
                <a:latin typeface="Times New Roman" pitchFamily="18" charset="0"/>
                <a:ea typeface="Calibri" pitchFamily="34" charset="0"/>
                <a:cs typeface="Times New Roman" pitchFamily="18" charset="0"/>
              </a:rPr>
              <a:t>General description of the area</a:t>
            </a:r>
          </a:p>
          <a:p>
            <a:pPr algn="ctr" defTabSz="913797"/>
            <a:r>
              <a:rPr lang="en-US" b="1" dirty="0">
                <a:solidFill>
                  <a:srgbClr val="0045D0"/>
                </a:solidFill>
                <a:latin typeface="Times New Roman" pitchFamily="18" charset="0"/>
                <a:ea typeface="Calibri" pitchFamily="34" charset="0"/>
                <a:cs typeface="Times New Roman" pitchFamily="18" charset="0"/>
              </a:rPr>
              <a:t>Location and Extent</a:t>
            </a:r>
            <a:endParaRPr lang="en-IN" b="1" dirty="0">
              <a:solidFill>
                <a:srgbClr val="0045D0"/>
              </a:solidFill>
              <a:latin typeface="Times New Roman" pitchFamily="18" charset="0"/>
              <a:ea typeface="Calibri" pitchFamily="34" charset="0"/>
              <a:cs typeface="Times New Roman" pitchFamily="18" charset="0"/>
            </a:endParaRPr>
          </a:p>
        </p:txBody>
      </p:sp>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85761" y="2157395"/>
            <a:ext cx="6675120" cy="6675120"/>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42934" y="228570"/>
            <a:ext cx="12801600" cy="492645"/>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wrap="square" lIns="122087" tIns="61046" rIns="122087" bIns="61046">
            <a:spAutoFit/>
          </a:bodyPr>
          <a:lstStyle/>
          <a:p>
            <a:pPr algn="ctr"/>
            <a:r>
              <a:rPr lang="en-US" sz="2400" b="1" dirty="0">
                <a:solidFill>
                  <a:srgbClr val="0045D0"/>
                </a:solidFill>
                <a:latin typeface="Times New Roman" pitchFamily="18" charset="0"/>
                <a:ea typeface="Calibri" pitchFamily="34" charset="0"/>
                <a:cs typeface="Times New Roman" pitchFamily="18" charset="0"/>
              </a:rPr>
              <a:t>Geology</a:t>
            </a:r>
            <a:endParaRPr lang="en-IN" sz="2400" b="1" dirty="0">
              <a:solidFill>
                <a:srgbClr val="0045D0"/>
              </a:solidFill>
              <a:latin typeface="Times New Roman" pitchFamily="18" charset="0"/>
              <a:ea typeface="Calibri" pitchFamily="34" charset="0"/>
              <a:cs typeface="Times New Roman" pitchFamily="18" charset="0"/>
            </a:endParaRPr>
          </a:p>
        </p:txBody>
      </p:sp>
      <p:sp>
        <p:nvSpPr>
          <p:cNvPr id="11" name="Slide Number Placeholder 1"/>
          <p:cNvSpPr txBox="1">
            <a:spLocks/>
          </p:cNvSpPr>
          <p:nvPr/>
        </p:nvSpPr>
        <p:spPr>
          <a:xfrm>
            <a:off x="9678456" y="9113964"/>
            <a:ext cx="2987040" cy="511175"/>
          </a:xfrm>
          <a:prstGeom prst="rect">
            <a:avLst/>
          </a:prstGeom>
        </p:spPr>
        <p:txBody>
          <a:bodyPr vert="horz" lIns="122163" tIns="61082" rIns="122163" bIns="61082" rtlCol="0" anchor="b"/>
          <a:lstStyle/>
          <a:p>
            <a:pPr algn="r" defTabSz="914180" fontAlgn="auto">
              <a:spcBef>
                <a:spcPts val="0"/>
              </a:spcBef>
              <a:spcAft>
                <a:spcPts val="0"/>
              </a:spcAft>
              <a:defRPr/>
            </a:pPr>
            <a:r>
              <a:rPr lang="en-IN" sz="1500" dirty="0">
                <a:solidFill>
                  <a:schemeClr val="tx1">
                    <a:tint val="75000"/>
                  </a:schemeClr>
                </a:solidFill>
                <a:latin typeface="Times New Roman" pitchFamily="18" charset="0"/>
                <a:cs typeface="Times New Roman" pitchFamily="18" charset="0"/>
              </a:rPr>
              <a:t>5</a:t>
            </a:r>
          </a:p>
        </p:txBody>
      </p:sp>
      <p:sp>
        <p:nvSpPr>
          <p:cNvPr id="16" name="TextBox 15"/>
          <p:cNvSpPr txBox="1"/>
          <p:nvPr/>
        </p:nvSpPr>
        <p:spPr>
          <a:xfrm>
            <a:off x="685763" y="3514716"/>
            <a:ext cx="7715303" cy="369310"/>
          </a:xfrm>
          <a:prstGeom prst="rect">
            <a:avLst/>
          </a:prstGeom>
          <a:noFill/>
        </p:spPr>
        <p:txBody>
          <a:bodyPr wrap="square" lIns="91417" tIns="45709" rIns="91417" bIns="45709" rtlCol="0">
            <a:spAutoFit/>
          </a:bodyPr>
          <a:lstStyle/>
          <a:p>
            <a:r>
              <a:rPr lang="en-IN" b="1" dirty="0">
                <a:latin typeface="Times New Roman" pitchFamily="18" charset="0"/>
                <a:cs typeface="Times New Roman" pitchFamily="18" charset="0"/>
              </a:rPr>
              <a:t> Exposure of Granitic Gneiss  in </a:t>
            </a:r>
            <a:r>
              <a:rPr lang="en-US" b="1" dirty="0">
                <a:latin typeface="Times New Roman" pitchFamily="18" charset="0"/>
                <a:cs typeface="Times New Roman" pitchFamily="18" charset="0"/>
              </a:rPr>
              <a:t>Balepalli </a:t>
            </a:r>
            <a:r>
              <a:rPr lang="en-IN" b="1" dirty="0" smtClean="0">
                <a:latin typeface="Times New Roman" pitchFamily="18" charset="0"/>
                <a:cs typeface="Times New Roman" pitchFamily="18" charset="0"/>
              </a:rPr>
              <a:t>sub watershed </a:t>
            </a:r>
            <a:endParaRPr lang="en-IN" b="1" dirty="0">
              <a:latin typeface="Times New Roman" pitchFamily="18" charset="0"/>
              <a:cs typeface="Times New Roman" pitchFamily="18" charset="0"/>
            </a:endParaRPr>
          </a:p>
        </p:txBody>
      </p:sp>
      <p:sp>
        <p:nvSpPr>
          <p:cNvPr id="18" name="TextBox 17"/>
          <p:cNvSpPr txBox="1"/>
          <p:nvPr/>
        </p:nvSpPr>
        <p:spPr>
          <a:xfrm>
            <a:off x="400010" y="8515379"/>
            <a:ext cx="3429024" cy="646309"/>
          </a:xfrm>
          <a:prstGeom prst="rect">
            <a:avLst/>
          </a:prstGeom>
          <a:noFill/>
        </p:spPr>
        <p:txBody>
          <a:bodyPr wrap="square" lIns="91417" tIns="45709" rIns="91417" bIns="45709" rtlCol="0">
            <a:spAutoFit/>
          </a:bodyPr>
          <a:lstStyle/>
          <a:p>
            <a:pPr algn="ctr"/>
            <a:r>
              <a:rPr lang="en-IN" b="1" dirty="0">
                <a:latin typeface="Times New Roman" pitchFamily="18" charset="0"/>
                <a:cs typeface="Times New Roman" pitchFamily="18" charset="0"/>
              </a:rPr>
              <a:t>Exposure of Granitic Gneiss  in </a:t>
            </a:r>
          </a:p>
          <a:p>
            <a:pPr algn="ctr"/>
            <a:r>
              <a:rPr lang="en-US" b="1" dirty="0">
                <a:latin typeface="Times New Roman" pitchFamily="18" charset="0"/>
                <a:cs typeface="Times New Roman" pitchFamily="18" charset="0"/>
              </a:rPr>
              <a:t>Balepalli</a:t>
            </a:r>
            <a:r>
              <a:rPr lang="en-IN" b="1" dirty="0">
                <a:latin typeface="Times New Roman" pitchFamily="18" charset="0"/>
                <a:cs typeface="Times New Roman" pitchFamily="18" charset="0"/>
              </a:rPr>
              <a:t> sub watershed </a:t>
            </a:r>
          </a:p>
        </p:txBody>
      </p:sp>
      <p:sp>
        <p:nvSpPr>
          <p:cNvPr id="14" name="Text Box 2"/>
          <p:cNvSpPr txBox="1">
            <a:spLocks noChangeArrowheads="1"/>
          </p:cNvSpPr>
          <p:nvPr/>
        </p:nvSpPr>
        <p:spPr bwMode="auto">
          <a:xfrm>
            <a:off x="7840962" y="800074"/>
            <a:ext cx="4572032" cy="2786083"/>
          </a:xfrm>
          <a:prstGeom prst="rect">
            <a:avLst/>
          </a:prstGeom>
          <a:solidFill>
            <a:schemeClr val="accent5">
              <a:lumMod val="20000"/>
              <a:lumOff val="80000"/>
            </a:schemeClr>
          </a:solidFill>
          <a:ln w="9525">
            <a:solidFill>
              <a:schemeClr val="tx1">
                <a:lumMod val="65000"/>
                <a:lumOff val="35000"/>
              </a:schemeClr>
            </a:solidFill>
            <a:miter lim="800000"/>
            <a:headEnd/>
            <a:tailEnd/>
          </a:ln>
        </p:spPr>
        <p:txBody>
          <a:bodyPr vert="horz" wrap="square" lIns="91372" tIns="45686" rIns="91372" bIns="45686" numCol="1" anchor="t" anchorCtr="0" compatLnSpc="1">
            <a:prstTxWarp prst="textNoShape">
              <a:avLst/>
            </a:prstTxWarp>
          </a:bodyPr>
          <a:lstStyle/>
          <a:p>
            <a:pPr algn="just"/>
            <a:r>
              <a:rPr lang="en-US" sz="1500" b="1" dirty="0">
                <a:latin typeface="Times New Roman" pitchFamily="18" charset="0"/>
                <a:cs typeface="Times New Roman" pitchFamily="18" charset="0"/>
              </a:rPr>
              <a:t>Geology  - Karnataka state  </a:t>
            </a:r>
          </a:p>
          <a:p>
            <a:pPr algn="just"/>
            <a:r>
              <a:rPr lang="en-IN" sz="1500" dirty="0">
                <a:latin typeface="Times New Roman" pitchFamily="18" charset="0"/>
                <a:cs typeface="Times New Roman" pitchFamily="18" charset="0"/>
              </a:rPr>
              <a:t>	 The geology of Karnataka lay widespread in 5 major </a:t>
            </a:r>
            <a:r>
              <a:rPr lang="en-IN" sz="1500" dirty="0" err="1">
                <a:latin typeface="Times New Roman" pitchFamily="18" charset="0"/>
                <a:cs typeface="Times New Roman" pitchFamily="18" charset="0"/>
              </a:rPr>
              <a:t>ereas</a:t>
            </a:r>
            <a:r>
              <a:rPr lang="en-IN" sz="1500" dirty="0">
                <a:latin typeface="Times New Roman" pitchFamily="18" charset="0"/>
                <a:cs typeface="Times New Roman" pitchFamily="18" charset="0"/>
              </a:rPr>
              <a:t>, viz., the Archean, Proterozoic, Mesozoic and the </a:t>
            </a:r>
            <a:r>
              <a:rPr lang="en-IN" sz="1500" dirty="0" err="1">
                <a:latin typeface="Times New Roman" pitchFamily="18" charset="0"/>
                <a:cs typeface="Times New Roman" pitchFamily="18" charset="0"/>
              </a:rPr>
              <a:t>Ceonzoic</a:t>
            </a:r>
            <a:r>
              <a:rPr lang="en-IN" sz="1500" dirty="0">
                <a:latin typeface="Times New Roman" pitchFamily="18" charset="0"/>
                <a:cs typeface="Times New Roman" pitchFamily="18" charset="0"/>
              </a:rPr>
              <a:t>. The geology of Karnataka is largely confined to the two oldest eras; the Archean and the </a:t>
            </a:r>
            <a:r>
              <a:rPr lang="en-IN" sz="1500" dirty="0" err="1">
                <a:latin typeface="Times New Roman" pitchFamily="18" charset="0"/>
                <a:cs typeface="Times New Roman" pitchFamily="18" charset="0"/>
              </a:rPr>
              <a:t>Proterozic</a:t>
            </a:r>
            <a:r>
              <a:rPr lang="en-IN" sz="1500" dirty="0">
                <a:latin typeface="Times New Roman" pitchFamily="18" charset="0"/>
                <a:cs typeface="Times New Roman" pitchFamily="18" charset="0"/>
              </a:rPr>
              <a:t>. The rest of the great periods from </a:t>
            </a:r>
            <a:r>
              <a:rPr lang="en-IN" sz="1500" dirty="0" err="1">
                <a:latin typeface="Times New Roman" pitchFamily="18" charset="0"/>
                <a:cs typeface="Times New Roman" pitchFamily="18" charset="0"/>
              </a:rPr>
              <a:t>Cambian</a:t>
            </a:r>
            <a:r>
              <a:rPr lang="en-IN" sz="1500" dirty="0">
                <a:latin typeface="Times New Roman" pitchFamily="18" charset="0"/>
                <a:cs typeface="Times New Roman" pitchFamily="18" charset="0"/>
              </a:rPr>
              <a:t> to recent are hardly represented but for minor sediments of recent age exposed along the coastal margin to the West. A substantial part of North Karnataka is covered by Deccan trap, representing phenomenal outburst of volcanic activity at the dawn of the </a:t>
            </a:r>
            <a:r>
              <a:rPr lang="en-IN" sz="1500" dirty="0" err="1">
                <a:latin typeface="Times New Roman" pitchFamily="18" charset="0"/>
                <a:cs typeface="Times New Roman" pitchFamily="18" charset="0"/>
              </a:rPr>
              <a:t>Cenozoic</a:t>
            </a:r>
            <a:r>
              <a:rPr lang="en-IN" sz="1500" dirty="0">
                <a:latin typeface="Times New Roman" pitchFamily="18" charset="0"/>
                <a:cs typeface="Times New Roman" pitchFamily="18" charset="0"/>
              </a:rPr>
              <a:t> era.</a:t>
            </a:r>
          </a:p>
        </p:txBody>
      </p:sp>
      <p:sp>
        <p:nvSpPr>
          <p:cNvPr id="15" name="Text Box 2"/>
          <p:cNvSpPr txBox="1">
            <a:spLocks noChangeArrowheads="1"/>
          </p:cNvSpPr>
          <p:nvPr/>
        </p:nvSpPr>
        <p:spPr bwMode="auto">
          <a:xfrm>
            <a:off x="3734045" y="4008520"/>
            <a:ext cx="8715435" cy="5214973"/>
          </a:xfrm>
          <a:prstGeom prst="rect">
            <a:avLst/>
          </a:prstGeom>
          <a:solidFill>
            <a:schemeClr val="accent5">
              <a:lumMod val="20000"/>
              <a:lumOff val="80000"/>
            </a:schemeClr>
          </a:solidFill>
          <a:ln w="9525">
            <a:solidFill>
              <a:schemeClr val="tx1">
                <a:lumMod val="65000"/>
                <a:lumOff val="35000"/>
              </a:schemeClr>
            </a:solidFill>
            <a:miter lim="800000"/>
            <a:headEnd/>
            <a:tailEnd/>
          </a:ln>
        </p:spPr>
        <p:txBody>
          <a:bodyPr vert="horz" wrap="square" lIns="91372" tIns="45686" rIns="91372" bIns="45686" numCol="1" anchor="t" anchorCtr="0" compatLnSpc="1">
            <a:prstTxWarp prst="textNoShape">
              <a:avLst/>
            </a:prstTxWarp>
          </a:bodyPr>
          <a:lstStyle/>
          <a:p>
            <a:pPr algn="just"/>
            <a:r>
              <a:rPr lang="en-US" sz="1500" b="1" dirty="0">
                <a:latin typeface="Times New Roman" pitchFamily="18" charset="0"/>
                <a:cs typeface="Times New Roman" pitchFamily="18" charset="0"/>
              </a:rPr>
              <a:t>Geology – Bangalore Rural   [</a:t>
            </a:r>
            <a:r>
              <a:rPr lang="en-IN" sz="1500" b="1" dirty="0">
                <a:latin typeface="Times New Roman" pitchFamily="18" charset="0"/>
                <a:cs typeface="Times New Roman" pitchFamily="18" charset="0"/>
              </a:rPr>
              <a:t>Arechean Complex]</a:t>
            </a:r>
            <a:endParaRPr lang="en-IN" sz="1400" dirty="0">
              <a:latin typeface="Times New Roman" pitchFamily="18" charset="0"/>
              <a:cs typeface="Times New Roman" pitchFamily="18" charset="0"/>
            </a:endParaRPr>
          </a:p>
          <a:p>
            <a:pPr algn="just"/>
            <a:r>
              <a:rPr lang="en-IN" sz="1500" dirty="0">
                <a:latin typeface="Times New Roman" pitchFamily="18" charset="0"/>
                <a:cs typeface="Times New Roman" pitchFamily="18" charset="0"/>
              </a:rPr>
              <a:t>	</a:t>
            </a:r>
            <a:r>
              <a:rPr lang="en-US" dirty="0"/>
              <a:t> </a:t>
            </a:r>
            <a:r>
              <a:rPr lang="en-US" dirty="0">
                <a:latin typeface="Times New Roman" panose="02020603050405020304" pitchFamily="18" charset="0"/>
                <a:cs typeface="Times New Roman" panose="02020603050405020304" pitchFamily="18" charset="0"/>
              </a:rPr>
              <a:t>Geology of the Bangalore rural district is broadly described under two groups (</a:t>
            </a:r>
            <a:r>
              <a:rPr lang="en-US" dirty="0" err="1">
                <a:latin typeface="Times New Roman" panose="02020603050405020304" pitchFamily="18"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 the dominating Archaean crystalline formation comprising peninsular gneissic complex with a small patch of hornblende schist in the northern part and intrusive close pet granite all along the western part of the district (ii) smaller stretches of unconsolidated sediments. The granite gneisses are mainly of </a:t>
            </a:r>
            <a:r>
              <a:rPr lang="en-US" dirty="0" err="1">
                <a:latin typeface="Times New Roman" panose="02020603050405020304" pitchFamily="18" charset="0"/>
                <a:cs typeface="Times New Roman" panose="02020603050405020304" pitchFamily="18" charset="0"/>
              </a:rPr>
              <a:t>magmatitic</a:t>
            </a:r>
            <a:r>
              <a:rPr lang="en-US" dirty="0">
                <a:latin typeface="Times New Roman" panose="02020603050405020304" pitchFamily="18" charset="0"/>
                <a:cs typeface="Times New Roman" panose="02020603050405020304" pitchFamily="18" charset="0"/>
              </a:rPr>
              <a:t> type, highly banded in composition from granite to diorite. Physio-graphically the district can be divided into rocky upland, plateau and flat-topped hills at an elevation of about 900 m MSL. Flat-topped Laterite hills are seen in the northern part at an elevation of 900 m MSL. The </a:t>
            </a:r>
            <a:r>
              <a:rPr lang="en-US" dirty="0" err="1">
                <a:latin typeface="Times New Roman" panose="02020603050405020304" pitchFamily="18" charset="0"/>
                <a:cs typeface="Times New Roman" panose="02020603050405020304" pitchFamily="18" charset="0"/>
              </a:rPr>
              <a:t>Pediplains</a:t>
            </a:r>
            <a:r>
              <a:rPr lang="en-US" dirty="0">
                <a:latin typeface="Times New Roman" panose="02020603050405020304" pitchFamily="18" charset="0"/>
                <a:cs typeface="Times New Roman" panose="02020603050405020304" pitchFamily="18" charset="0"/>
              </a:rPr>
              <a:t> form major part of the district underlying gneisses and granites with the highest </a:t>
            </a:r>
            <a:r>
              <a:rPr lang="en-US" dirty="0" err="1">
                <a:latin typeface="Times New Roman" panose="02020603050405020304" pitchFamily="18" charset="0"/>
                <a:cs typeface="Times New Roman" panose="02020603050405020304" pitchFamily="18" charset="0"/>
              </a:rPr>
              <a:t>Pediplain</a:t>
            </a:r>
            <a:r>
              <a:rPr lang="en-US" dirty="0">
                <a:latin typeface="Times New Roman" panose="02020603050405020304" pitchFamily="18" charset="0"/>
                <a:cs typeface="Times New Roman" panose="02020603050405020304" pitchFamily="18" charset="0"/>
              </a:rPr>
              <a:t> in the range of 850 m and 950 m MSL. Rocky upland </a:t>
            </a:r>
            <a:r>
              <a:rPr lang="en-US" dirty="0" err="1">
                <a:latin typeface="Times New Roman" panose="02020603050405020304" pitchFamily="18" charset="0"/>
                <a:cs typeface="Times New Roman" panose="02020603050405020304" pitchFamily="18" charset="0"/>
              </a:rPr>
              <a:t>Pediplain</a:t>
            </a:r>
            <a:r>
              <a:rPr lang="en-US" dirty="0">
                <a:latin typeface="Times New Roman" panose="02020603050405020304" pitchFamily="18" charset="0"/>
                <a:cs typeface="Times New Roman" panose="02020603050405020304" pitchFamily="18" charset="0"/>
              </a:rPr>
              <a:t> and plateau constitutes erosional topography. Major part of the </a:t>
            </a:r>
            <a:r>
              <a:rPr lang="en-US" dirty="0" err="1">
                <a:latin typeface="Times New Roman" panose="02020603050405020304" pitchFamily="18" charset="0"/>
                <a:cs typeface="Times New Roman" panose="02020603050405020304" pitchFamily="18" charset="0"/>
              </a:rPr>
              <a:t>Pediplain</a:t>
            </a:r>
            <a:r>
              <a:rPr lang="en-US" dirty="0">
                <a:latin typeface="Times New Roman" panose="02020603050405020304" pitchFamily="18" charset="0"/>
                <a:cs typeface="Times New Roman" panose="02020603050405020304" pitchFamily="18" charset="0"/>
              </a:rPr>
              <a:t> is dissected by streamlets flowing in southern direction. In northern part of </a:t>
            </a:r>
            <a:r>
              <a:rPr lang="en-US" dirty="0" err="1">
                <a:latin typeface="Times New Roman" panose="02020603050405020304" pitchFamily="18" charset="0"/>
                <a:cs typeface="Times New Roman" panose="02020603050405020304" pitchFamily="18" charset="0"/>
              </a:rPr>
              <a:t>Doddaballapura</a:t>
            </a:r>
            <a:r>
              <a:rPr lang="en-US" dirty="0">
                <a:latin typeface="Times New Roman" panose="02020603050405020304" pitchFamily="18" charset="0"/>
                <a:cs typeface="Times New Roman" panose="02020603050405020304" pitchFamily="18" charset="0"/>
              </a:rPr>
              <a:t> taluk, area is covered with uplands by gneisses and granites, which are ideal for agriculture. The major rock formations in Chikkaballapura taluk are the Laterites ,Granites &amp; Gneissic granites. The eastern portion is mainly composed of laterites and gneissic granites where as the hilly terrain forming the western portion of the taluk is composed of coarse grained granites. These formations are intruded by dolerite dykes and pegmatite veins.</a:t>
            </a:r>
          </a:p>
          <a:p>
            <a:pPr algn="just"/>
            <a:endParaRPr lang="en-IN" sz="1500" dirty="0">
              <a:latin typeface="Times New Roman" pitchFamily="18" charset="0"/>
              <a:cs typeface="Times New Roman" pitchFamily="18" charset="0"/>
            </a:endParaRPr>
          </a:p>
          <a:p>
            <a:pPr algn="just"/>
            <a:r>
              <a:rPr lang="en-IN" sz="1500" dirty="0">
                <a:latin typeface="Times New Roman" pitchFamily="18" charset="0"/>
                <a:cs typeface="Times New Roman" pitchFamily="18" charset="0"/>
              </a:rPr>
              <a:t> </a:t>
            </a:r>
          </a:p>
          <a:p>
            <a:pPr algn="just"/>
            <a:endParaRPr lang="en-US" sz="1300" dirty="0">
              <a:latin typeface="Times New Roman" pitchFamily="18" charset="0"/>
              <a:cs typeface="Times New Roman" pitchFamily="18" charset="0"/>
            </a:endParaRPr>
          </a:p>
        </p:txBody>
      </p:sp>
      <p:pic>
        <p:nvPicPr>
          <p:cNvPr id="4" name="Picture 3">
            <a:extLst>
              <a:ext uri="{FF2B5EF4-FFF2-40B4-BE49-F238E27FC236}">
                <a16:creationId xmlns:a16="http://schemas.microsoft.com/office/drawing/2014/main" xmlns="" id="{7E07EB73-BAF0-484E-90E9-64D37096698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5155" y="963913"/>
            <a:ext cx="3401071" cy="2550803"/>
          </a:xfrm>
          <a:prstGeom prst="rect">
            <a:avLst/>
          </a:prstGeom>
        </p:spPr>
      </p:pic>
      <p:pic>
        <p:nvPicPr>
          <p:cNvPr id="6" name="Picture 5">
            <a:extLst>
              <a:ext uri="{FF2B5EF4-FFF2-40B4-BE49-F238E27FC236}">
                <a16:creationId xmlns:a16="http://schemas.microsoft.com/office/drawing/2014/main" xmlns="" id="{57EAC6DD-C531-4AAF-B4A8-55EA0ED288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77574" y="917713"/>
            <a:ext cx="3401071" cy="2550803"/>
          </a:xfrm>
          <a:prstGeom prst="rect">
            <a:avLst/>
          </a:prstGeom>
        </p:spPr>
      </p:pic>
      <p:pic>
        <p:nvPicPr>
          <p:cNvPr id="8" name="Picture 7">
            <a:extLst>
              <a:ext uri="{FF2B5EF4-FFF2-40B4-BE49-F238E27FC236}">
                <a16:creationId xmlns:a16="http://schemas.microsoft.com/office/drawing/2014/main" xmlns="" id="{9D5E966A-0AD5-4A17-9EAF-1E62C1C7131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2008" r="14631"/>
          <a:stretch/>
        </p:blipFill>
        <p:spPr>
          <a:xfrm>
            <a:off x="445155" y="4008520"/>
            <a:ext cx="2987040" cy="4445054"/>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7119</TotalTime>
  <Words>3033</Words>
  <Application>Microsoft Office PowerPoint</Application>
  <PresentationFormat>A3 Paper (297x420 mm)</PresentationFormat>
  <Paragraphs>667</Paragraphs>
  <Slides>41</Slides>
  <Notes>3</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NBSS</dc:creator>
  <cp:lastModifiedBy>Admin</cp:lastModifiedBy>
  <cp:revision>1051</cp:revision>
  <cp:lastPrinted>2022-02-19T10:27:54Z</cp:lastPrinted>
  <dcterms:modified xsi:type="dcterms:W3CDTF">2022-04-01T16:55:44Z</dcterms:modified>
</cp:coreProperties>
</file>